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7" r:id="rId6"/>
    <p:sldId id="268" r:id="rId7"/>
    <p:sldId id="269" r:id="rId8"/>
    <p:sldId id="262" r:id="rId9"/>
    <p:sldId id="270" r:id="rId10"/>
    <p:sldId id="263" r:id="rId11"/>
    <p:sldId id="272" r:id="rId12"/>
    <p:sldId id="273" r:id="rId13"/>
    <p:sldId id="274" r:id="rId14"/>
    <p:sldId id="264" r:id="rId15"/>
    <p:sldId id="266" r:id="rId1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ED6FCC-1653-4C43-AA51-F1AC4FD5A24D}" type="doc">
      <dgm:prSet loTypeId="urn:microsoft.com/office/officeart/2005/8/layout/list1" loCatId="list" qsTypeId="urn:microsoft.com/office/officeart/2005/8/quickstyle/simple1" qsCatId="simple" csTypeId="urn:microsoft.com/office/officeart/2005/8/colors/accent4_3" csCatId="accent4" phldr="1"/>
      <dgm:spPr/>
      <dgm:t>
        <a:bodyPr/>
        <a:lstStyle/>
        <a:p>
          <a:endParaRPr lang="en-GB"/>
        </a:p>
      </dgm:t>
    </dgm:pt>
    <dgm:pt modelId="{7DC6635C-55B8-42C0-97BC-B6C69B84E2CE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GB" sz="1600" dirty="0" smtClean="0">
              <a:latin typeface="Helvetica" pitchFamily="34" charset="0"/>
              <a:cs typeface="Helvetica" pitchFamily="34" charset="0"/>
            </a:rPr>
            <a:t>Stability is embedded with 85% of firms either growing or stable...</a:t>
          </a:r>
          <a:endParaRPr lang="en-GB" sz="1600" dirty="0">
            <a:latin typeface="Helvetica" pitchFamily="34" charset="0"/>
            <a:cs typeface="Helvetica" pitchFamily="34" charset="0"/>
          </a:endParaRPr>
        </a:p>
      </dgm:t>
    </dgm:pt>
    <dgm:pt modelId="{F2BDB439-45C8-4C32-AF5B-77A3BA18BDDD}" type="parTrans" cxnId="{B51DB345-1469-44D0-92C3-6900F5278ABC}">
      <dgm:prSet/>
      <dgm:spPr/>
      <dgm:t>
        <a:bodyPr/>
        <a:lstStyle/>
        <a:p>
          <a:endParaRPr lang="en-GB" sz="1600"/>
        </a:p>
      </dgm:t>
    </dgm:pt>
    <dgm:pt modelId="{4B1B68EE-5530-45EF-83A3-F723D005D14D}" type="sibTrans" cxnId="{B51DB345-1469-44D0-92C3-6900F5278ABC}">
      <dgm:prSet/>
      <dgm:spPr/>
      <dgm:t>
        <a:bodyPr/>
        <a:lstStyle/>
        <a:p>
          <a:endParaRPr lang="en-GB" sz="1600"/>
        </a:p>
      </dgm:t>
    </dgm:pt>
    <dgm:pt modelId="{0F08DC52-1F93-42F5-AE62-10D55277E9A6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GB" sz="1600" dirty="0" smtClean="0">
              <a:latin typeface="Helvetica "/>
            </a:rPr>
            <a:t>Cross-border traders, exporters and innovating firms are more likely to be growing, increasing sales and employment...</a:t>
          </a:r>
          <a:endParaRPr lang="en-GB" sz="1600" dirty="0">
            <a:latin typeface="Helvetica "/>
          </a:endParaRPr>
        </a:p>
      </dgm:t>
    </dgm:pt>
    <dgm:pt modelId="{C83D0ED6-541B-4E9E-B4A0-75D42A0CFBE9}" type="parTrans" cxnId="{736FACC3-A1B1-4C33-932A-5011B176DD4E}">
      <dgm:prSet/>
      <dgm:spPr/>
      <dgm:t>
        <a:bodyPr/>
        <a:lstStyle/>
        <a:p>
          <a:endParaRPr lang="en-GB" sz="1600"/>
        </a:p>
      </dgm:t>
    </dgm:pt>
    <dgm:pt modelId="{D90CB5BB-7D1E-4766-A0F8-671F67CA9768}" type="sibTrans" cxnId="{736FACC3-A1B1-4C33-932A-5011B176DD4E}">
      <dgm:prSet/>
      <dgm:spPr/>
      <dgm:t>
        <a:bodyPr/>
        <a:lstStyle/>
        <a:p>
          <a:endParaRPr lang="en-GB" sz="1600"/>
        </a:p>
      </dgm:t>
    </dgm:pt>
    <dgm:pt modelId="{5F9A05B6-42AA-476A-B314-7749E07E2FF2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GB" sz="1600" dirty="0" smtClean="0">
              <a:latin typeface="Helvetica "/>
            </a:rPr>
            <a:t>Continued volatility in the businesses increasing employment but longer trend decline in the numbers cutting jobs...</a:t>
          </a:r>
          <a:endParaRPr lang="en-GB" sz="1600" dirty="0">
            <a:latin typeface="Helvetica "/>
          </a:endParaRPr>
        </a:p>
      </dgm:t>
    </dgm:pt>
    <dgm:pt modelId="{F0F98C3F-7727-46AA-B959-E588C302657F}" type="parTrans" cxnId="{D1F4C975-D9C7-4EA9-8C97-F2AF20D9AFA5}">
      <dgm:prSet/>
      <dgm:spPr/>
      <dgm:t>
        <a:bodyPr/>
        <a:lstStyle/>
        <a:p>
          <a:endParaRPr lang="en-GB" sz="1600"/>
        </a:p>
      </dgm:t>
    </dgm:pt>
    <dgm:pt modelId="{902F3AE6-6DA2-4865-9E52-F6FCC3EFBF30}" type="sibTrans" cxnId="{D1F4C975-D9C7-4EA9-8C97-F2AF20D9AFA5}">
      <dgm:prSet/>
      <dgm:spPr/>
      <dgm:t>
        <a:bodyPr/>
        <a:lstStyle/>
        <a:p>
          <a:endParaRPr lang="en-GB" sz="1600"/>
        </a:p>
      </dgm:t>
    </dgm:pt>
    <dgm:pt modelId="{2C2A86A0-135F-430F-80B9-BA734429649A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GB" sz="1600" dirty="0" smtClean="0">
              <a:latin typeface="Helvetica "/>
            </a:rPr>
            <a:t>Costs pressures remain but less pressing than a year ago while management of credit and debt is a significant issue.</a:t>
          </a:r>
          <a:endParaRPr lang="en-GB" sz="1600" dirty="0">
            <a:latin typeface="Helvetica "/>
          </a:endParaRPr>
        </a:p>
      </dgm:t>
    </dgm:pt>
    <dgm:pt modelId="{D27396A7-BF04-41F2-A284-80BA74BE4C30}" type="parTrans" cxnId="{11FBE942-A1AC-4B09-B0F9-8C3586EA8F3B}">
      <dgm:prSet/>
      <dgm:spPr/>
      <dgm:t>
        <a:bodyPr/>
        <a:lstStyle/>
        <a:p>
          <a:endParaRPr lang="en-GB" sz="1600"/>
        </a:p>
      </dgm:t>
    </dgm:pt>
    <dgm:pt modelId="{FA832CE9-D578-4326-9B49-1930944B97EA}" type="sibTrans" cxnId="{11FBE942-A1AC-4B09-B0F9-8C3586EA8F3B}">
      <dgm:prSet/>
      <dgm:spPr/>
      <dgm:t>
        <a:bodyPr/>
        <a:lstStyle/>
        <a:p>
          <a:endParaRPr lang="en-GB" sz="1600"/>
        </a:p>
      </dgm:t>
    </dgm:pt>
    <dgm:pt modelId="{FE48B0CD-CEA2-4B28-8726-AB7BEC3993B6}" type="pres">
      <dgm:prSet presAssocID="{D2ED6FCC-1653-4C43-AA51-F1AC4FD5A24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A4734BC-FA4C-4D03-B38B-57391784B8F7}" type="pres">
      <dgm:prSet presAssocID="{7DC6635C-55B8-42C0-97BC-B6C69B84E2CE}" presName="parentLin" presStyleCnt="0"/>
      <dgm:spPr/>
    </dgm:pt>
    <dgm:pt modelId="{0496E5EE-3F2B-4E38-8E73-A6C24571D18F}" type="pres">
      <dgm:prSet presAssocID="{7DC6635C-55B8-42C0-97BC-B6C69B84E2CE}" presName="parentLeftMargin" presStyleLbl="node1" presStyleIdx="0" presStyleCnt="4"/>
      <dgm:spPr/>
      <dgm:t>
        <a:bodyPr/>
        <a:lstStyle/>
        <a:p>
          <a:endParaRPr lang="en-GB"/>
        </a:p>
      </dgm:t>
    </dgm:pt>
    <dgm:pt modelId="{48B8C3AF-76A4-43F4-8BA7-1F4E49891CEA}" type="pres">
      <dgm:prSet presAssocID="{7DC6635C-55B8-42C0-97BC-B6C69B84E2CE}" presName="parentText" presStyleLbl="node1" presStyleIdx="0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5FE0B89-5A31-4D8B-B018-0135326F4A42}" type="pres">
      <dgm:prSet presAssocID="{7DC6635C-55B8-42C0-97BC-B6C69B84E2CE}" presName="negativeSpace" presStyleCnt="0"/>
      <dgm:spPr/>
    </dgm:pt>
    <dgm:pt modelId="{877E2CC8-7B94-41AB-B1CD-01467E1BBD42}" type="pres">
      <dgm:prSet presAssocID="{7DC6635C-55B8-42C0-97BC-B6C69B84E2CE}" presName="childText" presStyleLbl="conFgAcc1" presStyleIdx="0" presStyleCnt="4">
        <dgm:presLayoutVars>
          <dgm:bulletEnabled val="1"/>
        </dgm:presLayoutVars>
      </dgm:prSet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en-GB"/>
        </a:p>
      </dgm:t>
    </dgm:pt>
    <dgm:pt modelId="{A5A0BC27-9054-4D64-AC10-DFC7162C6B34}" type="pres">
      <dgm:prSet presAssocID="{4B1B68EE-5530-45EF-83A3-F723D005D14D}" presName="spaceBetweenRectangles" presStyleCnt="0"/>
      <dgm:spPr/>
    </dgm:pt>
    <dgm:pt modelId="{15249DB5-E77A-4C13-8C8B-88E08FC0AB19}" type="pres">
      <dgm:prSet presAssocID="{0F08DC52-1F93-42F5-AE62-10D55277E9A6}" presName="parentLin" presStyleCnt="0"/>
      <dgm:spPr/>
    </dgm:pt>
    <dgm:pt modelId="{5A9622E2-39F1-440A-A77A-280E8658D085}" type="pres">
      <dgm:prSet presAssocID="{0F08DC52-1F93-42F5-AE62-10D55277E9A6}" presName="parentLeftMargin" presStyleLbl="node1" presStyleIdx="0" presStyleCnt="4"/>
      <dgm:spPr/>
      <dgm:t>
        <a:bodyPr/>
        <a:lstStyle/>
        <a:p>
          <a:endParaRPr lang="en-GB"/>
        </a:p>
      </dgm:t>
    </dgm:pt>
    <dgm:pt modelId="{F6020D74-0FF6-4AD7-A54A-E3B35E19A301}" type="pres">
      <dgm:prSet presAssocID="{0F08DC52-1F93-42F5-AE62-10D55277E9A6}" presName="parentText" presStyleLbl="node1" presStyleIdx="1" presStyleCnt="4" custScaleX="142857" custScaleY="108772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08EE02A-1392-4F7C-9146-B3174670CDFF}" type="pres">
      <dgm:prSet presAssocID="{0F08DC52-1F93-42F5-AE62-10D55277E9A6}" presName="negativeSpace" presStyleCnt="0"/>
      <dgm:spPr/>
    </dgm:pt>
    <dgm:pt modelId="{8C5FCCD9-E2C0-4B12-A913-3E952412B3EC}" type="pres">
      <dgm:prSet presAssocID="{0F08DC52-1F93-42F5-AE62-10D55277E9A6}" presName="childText" presStyleLbl="conFgAcc1" presStyleIdx="1" presStyleCnt="4">
        <dgm:presLayoutVars>
          <dgm:bulletEnabled val="1"/>
        </dgm:presLayoutVars>
      </dgm:prSet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en-GB"/>
        </a:p>
      </dgm:t>
    </dgm:pt>
    <dgm:pt modelId="{A68B0E5F-3572-4936-9753-AE90F47BF235}" type="pres">
      <dgm:prSet presAssocID="{D90CB5BB-7D1E-4766-A0F8-671F67CA9768}" presName="spaceBetweenRectangles" presStyleCnt="0"/>
      <dgm:spPr/>
    </dgm:pt>
    <dgm:pt modelId="{50536F45-ECAB-43DC-A857-F9894521C519}" type="pres">
      <dgm:prSet presAssocID="{5F9A05B6-42AA-476A-B314-7749E07E2FF2}" presName="parentLin" presStyleCnt="0"/>
      <dgm:spPr/>
    </dgm:pt>
    <dgm:pt modelId="{7871F17F-830B-43E4-9CA4-C99701CFF134}" type="pres">
      <dgm:prSet presAssocID="{5F9A05B6-42AA-476A-B314-7749E07E2FF2}" presName="parentLeftMargin" presStyleLbl="node1" presStyleIdx="1" presStyleCnt="4"/>
      <dgm:spPr/>
      <dgm:t>
        <a:bodyPr/>
        <a:lstStyle/>
        <a:p>
          <a:endParaRPr lang="en-GB"/>
        </a:p>
      </dgm:t>
    </dgm:pt>
    <dgm:pt modelId="{65AF1F94-E887-4522-ACA1-4D3E29468FA7}" type="pres">
      <dgm:prSet presAssocID="{5F9A05B6-42AA-476A-B314-7749E07E2FF2}" presName="parentText" presStyleLbl="node1" presStyleIdx="2" presStyleCnt="4" custScaleX="142857" custScaleY="16424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5C8904C-7DD7-4DE1-99F9-AF7BA5063F11}" type="pres">
      <dgm:prSet presAssocID="{5F9A05B6-42AA-476A-B314-7749E07E2FF2}" presName="negativeSpace" presStyleCnt="0"/>
      <dgm:spPr/>
    </dgm:pt>
    <dgm:pt modelId="{04ED1BCA-4B6D-4819-AD7B-C24BE2B030B9}" type="pres">
      <dgm:prSet presAssocID="{5F9A05B6-42AA-476A-B314-7749E07E2FF2}" presName="childText" presStyleLbl="conFgAcc1" presStyleIdx="2" presStyleCnt="4">
        <dgm:presLayoutVars>
          <dgm:bulletEnabled val="1"/>
        </dgm:presLayoutVars>
      </dgm:prSet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en-GB"/>
        </a:p>
      </dgm:t>
    </dgm:pt>
    <dgm:pt modelId="{23C8BF26-74A6-4E53-8795-840D73E90079}" type="pres">
      <dgm:prSet presAssocID="{902F3AE6-6DA2-4865-9E52-F6FCC3EFBF30}" presName="spaceBetweenRectangles" presStyleCnt="0"/>
      <dgm:spPr/>
    </dgm:pt>
    <dgm:pt modelId="{246ED093-82C1-43D2-88FE-94C353340297}" type="pres">
      <dgm:prSet presAssocID="{2C2A86A0-135F-430F-80B9-BA734429649A}" presName="parentLin" presStyleCnt="0"/>
      <dgm:spPr/>
    </dgm:pt>
    <dgm:pt modelId="{6EAAB610-444C-452C-AEA8-21F8B8106996}" type="pres">
      <dgm:prSet presAssocID="{2C2A86A0-135F-430F-80B9-BA734429649A}" presName="parentLeftMargin" presStyleLbl="node1" presStyleIdx="2" presStyleCnt="4"/>
      <dgm:spPr/>
      <dgm:t>
        <a:bodyPr/>
        <a:lstStyle/>
        <a:p>
          <a:endParaRPr lang="en-GB"/>
        </a:p>
      </dgm:t>
    </dgm:pt>
    <dgm:pt modelId="{22191786-B106-4978-8512-37E935E1F9EC}" type="pres">
      <dgm:prSet presAssocID="{2C2A86A0-135F-430F-80B9-BA734429649A}" presName="parentText" presStyleLbl="node1" presStyleIdx="3" presStyleCnt="4" custScaleX="142857" custScaleY="13735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4895B0D-D0BB-4B7A-BA3B-776C8DD261DE}" type="pres">
      <dgm:prSet presAssocID="{2C2A86A0-135F-430F-80B9-BA734429649A}" presName="negativeSpace" presStyleCnt="0"/>
      <dgm:spPr/>
    </dgm:pt>
    <dgm:pt modelId="{4465C2D4-7924-46C8-9D7C-B8BAA2B9FE8F}" type="pres">
      <dgm:prSet presAssocID="{2C2A86A0-135F-430F-80B9-BA734429649A}" presName="childText" presStyleLbl="conFgAcc1" presStyleIdx="3" presStyleCnt="4">
        <dgm:presLayoutVars>
          <dgm:bulletEnabled val="1"/>
        </dgm:presLayoutVars>
      </dgm:prSet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en-GB"/>
        </a:p>
      </dgm:t>
    </dgm:pt>
  </dgm:ptLst>
  <dgm:cxnLst>
    <dgm:cxn modelId="{C6769823-EF97-435C-95E6-CF9AC86DED23}" type="presOf" srcId="{2C2A86A0-135F-430F-80B9-BA734429649A}" destId="{6EAAB610-444C-452C-AEA8-21F8B8106996}" srcOrd="0" destOrd="0" presId="urn:microsoft.com/office/officeart/2005/8/layout/list1"/>
    <dgm:cxn modelId="{E942B485-C3B0-4D10-A7A4-180A7EFB4CF9}" type="presOf" srcId="{0F08DC52-1F93-42F5-AE62-10D55277E9A6}" destId="{F6020D74-0FF6-4AD7-A54A-E3B35E19A301}" srcOrd="1" destOrd="0" presId="urn:microsoft.com/office/officeart/2005/8/layout/list1"/>
    <dgm:cxn modelId="{DDFCEA83-5E20-4A45-BDFE-AB6361408BF4}" type="presOf" srcId="{2C2A86A0-135F-430F-80B9-BA734429649A}" destId="{22191786-B106-4978-8512-37E935E1F9EC}" srcOrd="1" destOrd="0" presId="urn:microsoft.com/office/officeart/2005/8/layout/list1"/>
    <dgm:cxn modelId="{2062DA91-1CFC-4A9D-94C7-8F2724F677C3}" type="presOf" srcId="{5F9A05B6-42AA-476A-B314-7749E07E2FF2}" destId="{7871F17F-830B-43E4-9CA4-C99701CFF134}" srcOrd="0" destOrd="0" presId="urn:microsoft.com/office/officeart/2005/8/layout/list1"/>
    <dgm:cxn modelId="{11FBE942-A1AC-4B09-B0F9-8C3586EA8F3B}" srcId="{D2ED6FCC-1653-4C43-AA51-F1AC4FD5A24D}" destId="{2C2A86A0-135F-430F-80B9-BA734429649A}" srcOrd="3" destOrd="0" parTransId="{D27396A7-BF04-41F2-A284-80BA74BE4C30}" sibTransId="{FA832CE9-D578-4326-9B49-1930944B97EA}"/>
    <dgm:cxn modelId="{BF64D296-D57F-4E90-8842-CB4E936E0FCA}" type="presOf" srcId="{5F9A05B6-42AA-476A-B314-7749E07E2FF2}" destId="{65AF1F94-E887-4522-ACA1-4D3E29468FA7}" srcOrd="1" destOrd="0" presId="urn:microsoft.com/office/officeart/2005/8/layout/list1"/>
    <dgm:cxn modelId="{736FACC3-A1B1-4C33-932A-5011B176DD4E}" srcId="{D2ED6FCC-1653-4C43-AA51-F1AC4FD5A24D}" destId="{0F08DC52-1F93-42F5-AE62-10D55277E9A6}" srcOrd="1" destOrd="0" parTransId="{C83D0ED6-541B-4E9E-B4A0-75D42A0CFBE9}" sibTransId="{D90CB5BB-7D1E-4766-A0F8-671F67CA9768}"/>
    <dgm:cxn modelId="{D1F4C975-D9C7-4EA9-8C97-F2AF20D9AFA5}" srcId="{D2ED6FCC-1653-4C43-AA51-F1AC4FD5A24D}" destId="{5F9A05B6-42AA-476A-B314-7749E07E2FF2}" srcOrd="2" destOrd="0" parTransId="{F0F98C3F-7727-46AA-B959-E588C302657F}" sibTransId="{902F3AE6-6DA2-4865-9E52-F6FCC3EFBF30}"/>
    <dgm:cxn modelId="{B51DB345-1469-44D0-92C3-6900F5278ABC}" srcId="{D2ED6FCC-1653-4C43-AA51-F1AC4FD5A24D}" destId="{7DC6635C-55B8-42C0-97BC-B6C69B84E2CE}" srcOrd="0" destOrd="0" parTransId="{F2BDB439-45C8-4C32-AF5B-77A3BA18BDDD}" sibTransId="{4B1B68EE-5530-45EF-83A3-F723D005D14D}"/>
    <dgm:cxn modelId="{D448DB7C-F3F8-455D-8522-EC5C11BB9B95}" type="presOf" srcId="{7DC6635C-55B8-42C0-97BC-B6C69B84E2CE}" destId="{0496E5EE-3F2B-4E38-8E73-A6C24571D18F}" srcOrd="0" destOrd="0" presId="urn:microsoft.com/office/officeart/2005/8/layout/list1"/>
    <dgm:cxn modelId="{FFA65759-914B-4AA1-8064-8E438E316745}" type="presOf" srcId="{D2ED6FCC-1653-4C43-AA51-F1AC4FD5A24D}" destId="{FE48B0CD-CEA2-4B28-8726-AB7BEC3993B6}" srcOrd="0" destOrd="0" presId="urn:microsoft.com/office/officeart/2005/8/layout/list1"/>
    <dgm:cxn modelId="{1D2B855C-18A4-4D12-A6B7-21F68EF473CE}" type="presOf" srcId="{7DC6635C-55B8-42C0-97BC-B6C69B84E2CE}" destId="{48B8C3AF-76A4-43F4-8BA7-1F4E49891CEA}" srcOrd="1" destOrd="0" presId="urn:microsoft.com/office/officeart/2005/8/layout/list1"/>
    <dgm:cxn modelId="{CF01950F-3A5B-4198-8D18-E0CE06A9EDE5}" type="presOf" srcId="{0F08DC52-1F93-42F5-AE62-10D55277E9A6}" destId="{5A9622E2-39F1-440A-A77A-280E8658D085}" srcOrd="0" destOrd="0" presId="urn:microsoft.com/office/officeart/2005/8/layout/list1"/>
    <dgm:cxn modelId="{4F8CB14C-5C73-49CB-ADE6-E812DECD63F9}" type="presParOf" srcId="{FE48B0CD-CEA2-4B28-8726-AB7BEC3993B6}" destId="{5A4734BC-FA4C-4D03-B38B-57391784B8F7}" srcOrd="0" destOrd="0" presId="urn:microsoft.com/office/officeart/2005/8/layout/list1"/>
    <dgm:cxn modelId="{6DAA8A15-CFF2-43C2-9318-86CF3A70F097}" type="presParOf" srcId="{5A4734BC-FA4C-4D03-B38B-57391784B8F7}" destId="{0496E5EE-3F2B-4E38-8E73-A6C24571D18F}" srcOrd="0" destOrd="0" presId="urn:microsoft.com/office/officeart/2005/8/layout/list1"/>
    <dgm:cxn modelId="{35F43BA2-B93E-479F-8039-4B64DF5D6524}" type="presParOf" srcId="{5A4734BC-FA4C-4D03-B38B-57391784B8F7}" destId="{48B8C3AF-76A4-43F4-8BA7-1F4E49891CEA}" srcOrd="1" destOrd="0" presId="urn:microsoft.com/office/officeart/2005/8/layout/list1"/>
    <dgm:cxn modelId="{77B9B6ED-9B69-45C6-A8D4-AA98EF71EA8A}" type="presParOf" srcId="{FE48B0CD-CEA2-4B28-8726-AB7BEC3993B6}" destId="{C5FE0B89-5A31-4D8B-B018-0135326F4A42}" srcOrd="1" destOrd="0" presId="urn:microsoft.com/office/officeart/2005/8/layout/list1"/>
    <dgm:cxn modelId="{90466283-4D99-480E-8146-D5C9AB127728}" type="presParOf" srcId="{FE48B0CD-CEA2-4B28-8726-AB7BEC3993B6}" destId="{877E2CC8-7B94-41AB-B1CD-01467E1BBD42}" srcOrd="2" destOrd="0" presId="urn:microsoft.com/office/officeart/2005/8/layout/list1"/>
    <dgm:cxn modelId="{91A14EF4-DF83-481E-8548-94E17E831989}" type="presParOf" srcId="{FE48B0CD-CEA2-4B28-8726-AB7BEC3993B6}" destId="{A5A0BC27-9054-4D64-AC10-DFC7162C6B34}" srcOrd="3" destOrd="0" presId="urn:microsoft.com/office/officeart/2005/8/layout/list1"/>
    <dgm:cxn modelId="{67286676-24CE-4B59-BB19-F46B3C213542}" type="presParOf" srcId="{FE48B0CD-CEA2-4B28-8726-AB7BEC3993B6}" destId="{15249DB5-E77A-4C13-8C8B-88E08FC0AB19}" srcOrd="4" destOrd="0" presId="urn:microsoft.com/office/officeart/2005/8/layout/list1"/>
    <dgm:cxn modelId="{71501B4E-503F-4FE7-948D-828C7621930A}" type="presParOf" srcId="{15249DB5-E77A-4C13-8C8B-88E08FC0AB19}" destId="{5A9622E2-39F1-440A-A77A-280E8658D085}" srcOrd="0" destOrd="0" presId="urn:microsoft.com/office/officeart/2005/8/layout/list1"/>
    <dgm:cxn modelId="{7400803D-0D70-4829-A2B0-B24847A77F06}" type="presParOf" srcId="{15249DB5-E77A-4C13-8C8B-88E08FC0AB19}" destId="{F6020D74-0FF6-4AD7-A54A-E3B35E19A301}" srcOrd="1" destOrd="0" presId="urn:microsoft.com/office/officeart/2005/8/layout/list1"/>
    <dgm:cxn modelId="{2ECC9236-8A80-44BC-A963-93C190ECF343}" type="presParOf" srcId="{FE48B0CD-CEA2-4B28-8726-AB7BEC3993B6}" destId="{608EE02A-1392-4F7C-9146-B3174670CDFF}" srcOrd="5" destOrd="0" presId="urn:microsoft.com/office/officeart/2005/8/layout/list1"/>
    <dgm:cxn modelId="{6C7C639D-4E1B-4E09-83E7-F516809A56A5}" type="presParOf" srcId="{FE48B0CD-CEA2-4B28-8726-AB7BEC3993B6}" destId="{8C5FCCD9-E2C0-4B12-A913-3E952412B3EC}" srcOrd="6" destOrd="0" presId="urn:microsoft.com/office/officeart/2005/8/layout/list1"/>
    <dgm:cxn modelId="{8B8E27C9-650A-470A-93DD-C3AC5B0631B1}" type="presParOf" srcId="{FE48B0CD-CEA2-4B28-8726-AB7BEC3993B6}" destId="{A68B0E5F-3572-4936-9753-AE90F47BF235}" srcOrd="7" destOrd="0" presId="urn:microsoft.com/office/officeart/2005/8/layout/list1"/>
    <dgm:cxn modelId="{CEADECD9-86AD-45AC-B88C-74EA171C4D4E}" type="presParOf" srcId="{FE48B0CD-CEA2-4B28-8726-AB7BEC3993B6}" destId="{50536F45-ECAB-43DC-A857-F9894521C519}" srcOrd="8" destOrd="0" presId="urn:microsoft.com/office/officeart/2005/8/layout/list1"/>
    <dgm:cxn modelId="{F0E6BF03-8346-4221-88E5-C55D019783DC}" type="presParOf" srcId="{50536F45-ECAB-43DC-A857-F9894521C519}" destId="{7871F17F-830B-43E4-9CA4-C99701CFF134}" srcOrd="0" destOrd="0" presId="urn:microsoft.com/office/officeart/2005/8/layout/list1"/>
    <dgm:cxn modelId="{7CC8B2D8-2548-4DF1-B707-653530D2E62D}" type="presParOf" srcId="{50536F45-ECAB-43DC-A857-F9894521C519}" destId="{65AF1F94-E887-4522-ACA1-4D3E29468FA7}" srcOrd="1" destOrd="0" presId="urn:microsoft.com/office/officeart/2005/8/layout/list1"/>
    <dgm:cxn modelId="{EEF5CBED-04B7-4DAB-9E4D-D20F2DC02F7F}" type="presParOf" srcId="{FE48B0CD-CEA2-4B28-8726-AB7BEC3993B6}" destId="{45C8904C-7DD7-4DE1-99F9-AF7BA5063F11}" srcOrd="9" destOrd="0" presId="urn:microsoft.com/office/officeart/2005/8/layout/list1"/>
    <dgm:cxn modelId="{56384F36-4140-499C-9110-BE9B8D0B1A66}" type="presParOf" srcId="{FE48B0CD-CEA2-4B28-8726-AB7BEC3993B6}" destId="{04ED1BCA-4B6D-4819-AD7B-C24BE2B030B9}" srcOrd="10" destOrd="0" presId="urn:microsoft.com/office/officeart/2005/8/layout/list1"/>
    <dgm:cxn modelId="{30C7CB28-B189-45F7-9B27-CF981D9EC763}" type="presParOf" srcId="{FE48B0CD-CEA2-4B28-8726-AB7BEC3993B6}" destId="{23C8BF26-74A6-4E53-8795-840D73E90079}" srcOrd="11" destOrd="0" presId="urn:microsoft.com/office/officeart/2005/8/layout/list1"/>
    <dgm:cxn modelId="{8B1C870B-D0FE-4303-BE74-F4D59586384B}" type="presParOf" srcId="{FE48B0CD-CEA2-4B28-8726-AB7BEC3993B6}" destId="{246ED093-82C1-43D2-88FE-94C353340297}" srcOrd="12" destOrd="0" presId="urn:microsoft.com/office/officeart/2005/8/layout/list1"/>
    <dgm:cxn modelId="{85DF01AA-B994-4EF7-8931-3BCC14D0E783}" type="presParOf" srcId="{246ED093-82C1-43D2-88FE-94C353340297}" destId="{6EAAB610-444C-452C-AEA8-21F8B8106996}" srcOrd="0" destOrd="0" presId="urn:microsoft.com/office/officeart/2005/8/layout/list1"/>
    <dgm:cxn modelId="{013237F7-0183-4C6C-97F4-D6085C4EED67}" type="presParOf" srcId="{246ED093-82C1-43D2-88FE-94C353340297}" destId="{22191786-B106-4978-8512-37E935E1F9EC}" srcOrd="1" destOrd="0" presId="urn:microsoft.com/office/officeart/2005/8/layout/list1"/>
    <dgm:cxn modelId="{3C284732-7D9F-4489-B4D1-606F5E4F3ECB}" type="presParOf" srcId="{FE48B0CD-CEA2-4B28-8726-AB7BEC3993B6}" destId="{84895B0D-D0BB-4B7A-BA3B-776C8DD261DE}" srcOrd="13" destOrd="0" presId="urn:microsoft.com/office/officeart/2005/8/layout/list1"/>
    <dgm:cxn modelId="{6DBCA6FB-02DC-4F03-A92D-8CE92E881C84}" type="presParOf" srcId="{FE48B0CD-CEA2-4B28-8726-AB7BEC3993B6}" destId="{4465C2D4-7924-46C8-9D7C-B8BAA2B9FE8F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" descr="ITI Biz Monitor Q4-13 PP.pd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CB888-9606-4358-8314-618FDC8C1FD4}" type="datetimeFigureOut">
              <a:rPr lang="en-GB" smtClean="0"/>
              <a:pPr/>
              <a:t>06/03/2015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0A10-3E2E-48A4-BCDE-093D7EC37A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CB888-9606-4358-8314-618FDC8C1FD4}" type="datetimeFigureOut">
              <a:rPr lang="en-GB" smtClean="0"/>
              <a:pPr/>
              <a:t>06/03/2015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0A10-3E2E-48A4-BCDE-093D7EC37A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ITI Biz Monitor Q4-13 PP.pdf"/>
          <p:cNvPicPr>
            <a:picLocks noChangeAspect="1"/>
          </p:cNvPicPr>
          <p:nvPr userDrawn="1"/>
        </p:nvPicPr>
        <p:blipFill>
          <a:blip r:embed="rId2" cstate="print"/>
          <a:srcRect t="86753"/>
          <a:stretch>
            <a:fillRect/>
          </a:stretch>
        </p:blipFill>
        <p:spPr bwMode="auto">
          <a:xfrm>
            <a:off x="0" y="5949280"/>
            <a:ext cx="9144000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3"/>
          <p:cNvSpPr txBox="1">
            <a:spLocks noChangeArrowheads="1"/>
          </p:cNvSpPr>
          <p:nvPr userDrawn="1"/>
        </p:nvSpPr>
        <p:spPr bwMode="auto">
          <a:xfrm>
            <a:off x="251520" y="6021288"/>
            <a:ext cx="867645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l"/>
            <a:r>
              <a:rPr lang="en-IE" sz="36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Business Monitor </a:t>
            </a:r>
            <a:r>
              <a:rPr lang="en-IE" sz="3600" b="1" dirty="0">
                <a:solidFill>
                  <a:srgbClr val="F04732"/>
                </a:solidFill>
                <a:latin typeface="Arial" pitchFamily="34" charset="0"/>
                <a:cs typeface="Arial" pitchFamily="34" charset="0"/>
              </a:rPr>
              <a:t>Q4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CB888-9606-4358-8314-618FDC8C1FD4}" type="datetimeFigureOut">
              <a:rPr lang="en-GB" smtClean="0"/>
              <a:pPr/>
              <a:t>06/03/2015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0A10-3E2E-48A4-BCDE-093D7EC37A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CB888-9606-4358-8314-618FDC8C1FD4}" type="datetimeFigureOut">
              <a:rPr lang="en-GB" smtClean="0"/>
              <a:pPr/>
              <a:t>06/03/2015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0A10-3E2E-48A4-BCDE-093D7EC37A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CB888-9606-4358-8314-618FDC8C1FD4}" type="datetimeFigureOut">
              <a:rPr lang="en-GB" smtClean="0"/>
              <a:pPr/>
              <a:t>06/03/2015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0A10-3E2E-48A4-BCDE-093D7EC37A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CB888-9606-4358-8314-618FDC8C1FD4}" type="datetimeFigureOut">
              <a:rPr lang="en-GB" smtClean="0"/>
              <a:pPr/>
              <a:t>06/03/2015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0A10-3E2E-48A4-BCDE-093D7EC37A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CB888-9606-4358-8314-618FDC8C1FD4}" type="datetimeFigureOut">
              <a:rPr lang="en-GB" smtClean="0"/>
              <a:pPr/>
              <a:t>06/03/2015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0A10-3E2E-48A4-BCDE-093D7EC37A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CB888-9606-4358-8314-618FDC8C1FD4}" type="datetimeFigureOut">
              <a:rPr lang="en-GB" smtClean="0"/>
              <a:pPr/>
              <a:t>06/03/2015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0A10-3E2E-48A4-BCDE-093D7EC37A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CB888-9606-4358-8314-618FDC8C1FD4}" type="datetimeFigureOut">
              <a:rPr lang="en-GB" smtClean="0"/>
              <a:pPr/>
              <a:t>06/03/2015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A0A10-3E2E-48A4-BCDE-093D7EC37A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CB888-9606-4358-8314-618FDC8C1FD4}" type="datetimeFigureOut">
              <a:rPr lang="en-GB" smtClean="0"/>
              <a:pPr/>
              <a:t>06/03/2015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A0A10-3E2E-48A4-BCDE-093D7EC37A5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"/>
          <p:cNvSpPr txBox="1">
            <a:spLocks noChangeArrowheads="1"/>
          </p:cNvSpPr>
          <p:nvPr/>
        </p:nvSpPr>
        <p:spPr bwMode="auto">
          <a:xfrm>
            <a:off x="539552" y="908720"/>
            <a:ext cx="3420808" cy="2769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IE" sz="6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Business</a:t>
            </a:r>
          </a:p>
          <a:p>
            <a:pPr algn="l">
              <a:lnSpc>
                <a:spcPct val="100000"/>
              </a:lnSpc>
            </a:pPr>
            <a:r>
              <a:rPr lang="en-IE" sz="6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Monitor</a:t>
            </a:r>
          </a:p>
          <a:p>
            <a:pPr algn="l">
              <a:lnSpc>
                <a:spcPct val="100000"/>
              </a:lnSpc>
            </a:pPr>
            <a:r>
              <a:rPr lang="en-IE" sz="6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Q4 </a:t>
            </a:r>
            <a:r>
              <a:rPr lang="en-IE" sz="6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2014</a:t>
            </a:r>
            <a:endParaRPr lang="en-IE" sz="6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67544" y="1276454"/>
            <a:ext cx="352839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buClrTx/>
              <a:buFontTx/>
              <a:buNone/>
            </a:pPr>
            <a:r>
              <a:rPr lang="en-GB" altLang="en-US" sz="1100" i="1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ea typeface="Calibri" pitchFamily="34" charset="0"/>
                <a:cs typeface="Helvetica" pitchFamily="34" charset="0"/>
              </a:rPr>
              <a:t>Businesses  (%) reporting </a:t>
            </a:r>
            <a:r>
              <a:rPr lang="en-GB" altLang="en-US" sz="1100" i="1" u="sng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ea typeface="Calibri" pitchFamily="34" charset="0"/>
                <a:cs typeface="Helvetica" pitchFamily="34" charset="0"/>
              </a:rPr>
              <a:t>an increase </a:t>
            </a:r>
            <a:r>
              <a:rPr lang="en-GB" altLang="en-US" sz="1100" i="1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ea typeface="Calibri" pitchFamily="34" charset="0"/>
                <a:cs typeface="Helvetica" pitchFamily="34" charset="0"/>
              </a:rPr>
              <a:t>in sales</a:t>
            </a:r>
            <a:endParaRPr lang="en-GB" altLang="en-US" sz="1100" i="1" dirty="0">
              <a:solidFill>
                <a:schemeClr val="bg1">
                  <a:lumMod val="65000"/>
                </a:schemeClr>
              </a:solidFill>
              <a:latin typeface="Helvetica" pitchFamily="34" charset="0"/>
              <a:ea typeface="Calibri" pitchFamily="34" charset="0"/>
              <a:cs typeface="Helvetic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7504" y="836712"/>
            <a:ext cx="66967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  <a:latin typeface="Helvetica" pitchFamily="34" charset="0"/>
                <a:cs typeface="Helvetica" pitchFamily="34" charset="0"/>
              </a:rPr>
              <a:t>Sales performance</a:t>
            </a:r>
            <a:endParaRPr lang="en-GB" sz="2400" dirty="0">
              <a:solidFill>
                <a:schemeClr val="accent2">
                  <a:lumMod val="75000"/>
                </a:scheme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88640"/>
            <a:ext cx="8784976" cy="496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  <a:latin typeface="Helvetica" pitchFamily="34" charset="0"/>
                <a:cs typeface="Helvetica" pitchFamily="34" charset="0"/>
              </a:rPr>
              <a:t>“..also sales performance this quarter less buoyant than in previous..”</a:t>
            </a:r>
            <a:endParaRPr lang="en-GB" sz="2000" i="1" dirty="0">
              <a:solidFill>
                <a:schemeClr val="bg1">
                  <a:lumMod val="50000"/>
                </a:schemeClr>
              </a:solidFill>
              <a:latin typeface="Helvetica" pitchFamily="34" charset="0"/>
              <a:cs typeface="Helvetic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5" y="1484784"/>
            <a:ext cx="8208911" cy="4357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764704"/>
            <a:ext cx="88924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buClrTx/>
              <a:buFontTx/>
              <a:buNone/>
            </a:pPr>
            <a:r>
              <a:rPr lang="en-GB" altLang="en-US" sz="2400" dirty="0" smtClean="0">
                <a:solidFill>
                  <a:schemeClr val="accent2">
                    <a:lumMod val="75000"/>
                  </a:schemeClr>
                </a:solidFill>
                <a:latin typeface="Helvetica" pitchFamily="34" charset="0"/>
                <a:cs typeface="Helvetica" pitchFamily="34" charset="0"/>
              </a:rPr>
              <a:t>Employment expectations</a:t>
            </a:r>
            <a:endParaRPr lang="en-GB" altLang="en-US" sz="2400" dirty="0">
              <a:solidFill>
                <a:schemeClr val="accent2">
                  <a:lumMod val="75000"/>
                </a:scheme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27584" y="1124744"/>
            <a:ext cx="5684569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lang="en-GB" altLang="en-US" sz="1100" i="1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ea typeface="Calibri" pitchFamily="34" charset="0"/>
                <a:cs typeface="Helvetica" pitchFamily="34" charset="0"/>
              </a:rPr>
              <a:t>Do you expect the number of employees to increase or decrease in the next 12 months?</a:t>
            </a:r>
            <a:endParaRPr lang="en-GB" altLang="en-US" sz="1100" i="1" dirty="0">
              <a:solidFill>
                <a:schemeClr val="bg1">
                  <a:lumMod val="65000"/>
                </a:schemeClr>
              </a:solidFill>
              <a:latin typeface="Helvetica" pitchFamily="34" charset="0"/>
              <a:ea typeface="Calibri" pitchFamily="34" charset="0"/>
              <a:cs typeface="Helvetic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60648"/>
            <a:ext cx="8712968" cy="496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  <a:latin typeface="Helvetica" pitchFamily="34" charset="0"/>
                <a:cs typeface="Helvetica" pitchFamily="34" charset="0"/>
              </a:rPr>
              <a:t>“...exporters and larger firms more optimistic about creating jobs...”</a:t>
            </a:r>
            <a:endParaRPr lang="en-GB" sz="2000" i="1" dirty="0">
              <a:solidFill>
                <a:schemeClr val="bg1">
                  <a:lumMod val="50000"/>
                </a:schemeClr>
              </a:solidFill>
              <a:latin typeface="Helvetica" pitchFamily="34" charset="0"/>
              <a:cs typeface="Helvetic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484784"/>
            <a:ext cx="8424936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3419872" y="2060848"/>
            <a:ext cx="3888432" cy="14401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764704"/>
            <a:ext cx="88924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buClrTx/>
              <a:buFontTx/>
              <a:buNone/>
            </a:pPr>
            <a:r>
              <a:rPr lang="en-GB" altLang="en-US" sz="2400" dirty="0" smtClean="0">
                <a:solidFill>
                  <a:schemeClr val="accent2">
                    <a:lumMod val="75000"/>
                  </a:schemeClr>
                </a:solidFill>
                <a:latin typeface="Helvetica" pitchFamily="34" charset="0"/>
                <a:cs typeface="Helvetica" pitchFamily="34" charset="0"/>
              </a:rPr>
              <a:t>Investment plans</a:t>
            </a:r>
            <a:endParaRPr lang="en-GB" altLang="en-US" sz="2400" dirty="0">
              <a:solidFill>
                <a:schemeClr val="accent2">
                  <a:lumMod val="75000"/>
                </a:scheme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60648"/>
            <a:ext cx="89644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  <a:latin typeface="Helvetica" pitchFamily="34" charset="0"/>
                <a:cs typeface="Helvetica" pitchFamily="34" charset="0"/>
              </a:rPr>
              <a:t>“...cross-border traders and exporters more likely to invest in the next year...”</a:t>
            </a:r>
            <a:endParaRPr lang="en-GB" sz="2000" i="1" dirty="0">
              <a:solidFill>
                <a:schemeClr val="bg1">
                  <a:lumMod val="50000"/>
                </a:schemeClr>
              </a:solidFill>
              <a:latin typeface="Helvetica" pitchFamily="34" charset="0"/>
              <a:cs typeface="Helvetica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79512" y="11967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71592" y="836712"/>
            <a:ext cx="3672408" cy="3585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7"/>
          <p:cNvSpPr/>
          <p:nvPr/>
        </p:nvSpPr>
        <p:spPr>
          <a:xfrm>
            <a:off x="5724128" y="1052736"/>
            <a:ext cx="2160240" cy="10081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68760"/>
            <a:ext cx="5652119" cy="467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5580112" y="4509121"/>
            <a:ext cx="3563888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300" dirty="0" smtClean="0">
                <a:solidFill>
                  <a:schemeClr val="bg1">
                    <a:lumMod val="50000"/>
                  </a:schemeClr>
                </a:solidFill>
                <a:latin typeface="Helvetica" pitchFamily="34" charset="0"/>
                <a:cs typeface="Helvetica" pitchFamily="34" charset="0"/>
              </a:rPr>
              <a:t>Exporters and businesses involved in cross-border trade are twice as likely have investment plans for the following:</a:t>
            </a:r>
          </a:p>
          <a:p>
            <a:pPr>
              <a:buFont typeface="Arial" pitchFamily="34" charset="0"/>
              <a:buChar char="•"/>
            </a:pPr>
            <a:r>
              <a:rPr lang="en-GB" sz="1300" dirty="0" smtClean="0">
                <a:solidFill>
                  <a:schemeClr val="bg1">
                    <a:lumMod val="50000"/>
                  </a:schemeClr>
                </a:solidFill>
                <a:latin typeface="Helvetica" pitchFamily="34" charset="0"/>
                <a:cs typeface="Helvetica" pitchFamily="34" charset="0"/>
              </a:rPr>
              <a:t> Recruitment of staff</a:t>
            </a:r>
          </a:p>
          <a:p>
            <a:pPr>
              <a:buFont typeface="Arial" pitchFamily="34" charset="0"/>
              <a:buChar char="•"/>
            </a:pPr>
            <a:r>
              <a:rPr lang="en-GB" sz="1300" dirty="0" smtClean="0">
                <a:solidFill>
                  <a:schemeClr val="bg1">
                    <a:lumMod val="50000"/>
                  </a:schemeClr>
                </a:solidFill>
                <a:latin typeface="Helvetica" pitchFamily="34" charset="0"/>
                <a:cs typeface="Helvetica" pitchFamily="34" charset="0"/>
              </a:rPr>
              <a:t> Entering new markets </a:t>
            </a:r>
          </a:p>
          <a:p>
            <a:pPr>
              <a:buFont typeface="Arial" pitchFamily="34" charset="0"/>
              <a:buChar char="•"/>
            </a:pPr>
            <a:r>
              <a:rPr lang="en-GB" sz="1300" dirty="0" smtClean="0">
                <a:solidFill>
                  <a:schemeClr val="bg1">
                    <a:lumMod val="50000"/>
                  </a:schemeClr>
                </a:solidFill>
                <a:latin typeface="Helvetica" pitchFamily="34" charset="0"/>
                <a:cs typeface="Helvetica" pitchFamily="34" charset="0"/>
              </a:rPr>
              <a:t> Upgrade IT systems and other equipment</a:t>
            </a:r>
          </a:p>
          <a:p>
            <a:pPr>
              <a:buFont typeface="Arial" pitchFamily="34" charset="0"/>
              <a:buChar char="•"/>
            </a:pPr>
            <a:endParaRPr lang="en-GB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764704"/>
            <a:ext cx="88924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buClrTx/>
              <a:buFontTx/>
              <a:buNone/>
            </a:pPr>
            <a:r>
              <a:rPr lang="en-GB" altLang="en-US" sz="2400" dirty="0" smtClean="0">
                <a:solidFill>
                  <a:schemeClr val="accent2">
                    <a:lumMod val="75000"/>
                  </a:schemeClr>
                </a:solidFill>
                <a:latin typeface="Helvetica" pitchFamily="34" charset="0"/>
                <a:cs typeface="Helvetica" pitchFamily="34" charset="0"/>
              </a:rPr>
              <a:t>Business plans</a:t>
            </a:r>
            <a:endParaRPr lang="en-GB" altLang="en-US" sz="2400" dirty="0">
              <a:solidFill>
                <a:schemeClr val="accent2">
                  <a:lumMod val="75000"/>
                </a:scheme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331640" y="1196752"/>
            <a:ext cx="329128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lang="en-GB" altLang="en-US" sz="1100" i="1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ea typeface="Calibri" pitchFamily="34" charset="0"/>
                <a:cs typeface="Helvetica" pitchFamily="34" charset="0"/>
              </a:rPr>
              <a:t>Does your firm have a business plan or strategy?</a:t>
            </a:r>
            <a:endParaRPr lang="en-GB" altLang="en-US" sz="1100" i="1" dirty="0">
              <a:solidFill>
                <a:schemeClr val="bg1">
                  <a:lumMod val="65000"/>
                </a:schemeClr>
              </a:solidFill>
              <a:latin typeface="Helvetica" pitchFamily="34" charset="0"/>
              <a:ea typeface="Calibri" pitchFamily="34" charset="0"/>
              <a:cs typeface="Helvetic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260648"/>
            <a:ext cx="89644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  <a:latin typeface="Helvetica" pitchFamily="34" charset="0"/>
                <a:cs typeface="Helvetica" pitchFamily="34" charset="0"/>
              </a:rPr>
              <a:t>“...too many firms are still not planning ahead...”</a:t>
            </a:r>
            <a:endParaRPr lang="en-GB" sz="2000" i="1" dirty="0">
              <a:solidFill>
                <a:schemeClr val="bg1">
                  <a:lumMod val="50000"/>
                </a:schemeClr>
              </a:solidFill>
              <a:latin typeface="Helvetica" pitchFamily="34" charset="0"/>
              <a:cs typeface="Helvetica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484784"/>
            <a:ext cx="5553075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764704"/>
            <a:ext cx="73448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solidFill>
                  <a:schemeClr val="accent2">
                    <a:lumMod val="75000"/>
                  </a:schemeClr>
                </a:solidFill>
                <a:latin typeface="Helvetica" pitchFamily="34" charset="0"/>
                <a:cs typeface="Helvetica" pitchFamily="34" charset="0"/>
              </a:rPr>
              <a:t>Key challenges for businesses</a:t>
            </a:r>
            <a:endParaRPr lang="en-GB" sz="2400" dirty="0">
              <a:solidFill>
                <a:schemeClr val="accent2">
                  <a:lumMod val="75000"/>
                </a:scheme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1916832"/>
            <a:ext cx="4392488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4"/>
              </a:buClr>
              <a:buFont typeface="Wingdings" pitchFamily="2" charset="2"/>
              <a:buChar char="q"/>
            </a:pPr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Most of the challenges faced by businesses continue to decline in importance.</a:t>
            </a:r>
          </a:p>
          <a:p>
            <a:pPr>
              <a:buClr>
                <a:schemeClr val="accent4"/>
              </a:buClr>
            </a:pP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Clr>
                <a:schemeClr val="accent4"/>
              </a:buClr>
              <a:buFont typeface="Wingdings" pitchFamily="2" charset="2"/>
              <a:buChar char="q"/>
            </a:pP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Cash flow and late payments are now the issues of most significance for firms across the island.</a:t>
            </a:r>
          </a:p>
          <a:p>
            <a:pPr>
              <a:buClr>
                <a:schemeClr val="accent4"/>
              </a:buClr>
            </a:pPr>
            <a:endParaRPr lang="en-GB" sz="16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/>
              </a:buClr>
              <a:buFont typeface="Wingdings" pitchFamily="2" charset="2"/>
              <a:buChar char="q"/>
            </a:pP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Energy costs is now affecting two third fewer businesses than at the start of 2014, perhaps influenced by lower fuel prices.</a:t>
            </a:r>
          </a:p>
          <a:p>
            <a:pPr>
              <a:buClr>
                <a:schemeClr val="accent4"/>
              </a:buClr>
            </a:pPr>
            <a:endParaRPr lang="en-GB" sz="16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accent4"/>
              </a:buClr>
              <a:buFont typeface="Wingdings" pitchFamily="2" charset="2"/>
              <a:buChar char="q"/>
            </a:pP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The exchange rate between sterling and the euro remains an issue for a small number of firms but is growing in significance.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63740" y="1340768"/>
            <a:ext cx="3624844" cy="4585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0" y="332656"/>
            <a:ext cx="9036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  <a:latin typeface="Helvetica" pitchFamily="34" charset="0"/>
                <a:cs typeface="Helvetica" pitchFamily="34" charset="0"/>
              </a:rPr>
              <a:t>“...big decline in fuel prices having a positive impact...”</a:t>
            </a:r>
            <a:endParaRPr lang="en-GB" sz="2000" i="1" dirty="0">
              <a:solidFill>
                <a:schemeClr val="bg1">
                  <a:lumMod val="50000"/>
                </a:schemeClr>
              </a:solidFill>
              <a:latin typeface="Helvetica" pitchFamily="34" charset="0"/>
              <a:cs typeface="Helvetica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0" y="764704"/>
            <a:ext cx="914400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188640"/>
            <a:ext cx="73448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dirty="0" smtClean="0">
                <a:solidFill>
                  <a:schemeClr val="accent2">
                    <a:lumMod val="75000"/>
                  </a:schemeClr>
                </a:solidFill>
                <a:latin typeface="Helvetica" pitchFamily="34" charset="0"/>
                <a:cs typeface="Helvetica" pitchFamily="34" charset="0"/>
              </a:rPr>
              <a:t>Preliminary conclusions...</a:t>
            </a:r>
            <a:endParaRPr lang="en-GB" sz="4000" dirty="0">
              <a:solidFill>
                <a:schemeClr val="accent2">
                  <a:lumMod val="75000"/>
                </a:schemeClr>
              </a:solidFill>
              <a:latin typeface="Helvetica" pitchFamily="34" charset="0"/>
              <a:cs typeface="Helvetica" pitchFamily="34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611560" y="1196752"/>
          <a:ext cx="7848872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07504" y="898267"/>
            <a:ext cx="81867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buClrTx/>
              <a:buFontTx/>
              <a:buNone/>
            </a:pPr>
            <a:r>
              <a:rPr lang="en-GB" altLang="en-US" sz="2000" dirty="0" smtClean="0">
                <a:solidFill>
                  <a:schemeClr val="accent2">
                    <a:lumMod val="75000"/>
                  </a:schemeClr>
                </a:solidFill>
                <a:latin typeface="Helvetica" pitchFamily="34" charset="0"/>
                <a:cs typeface="Helvetica" pitchFamily="34" charset="0"/>
              </a:rPr>
              <a:t>Business position </a:t>
            </a:r>
            <a:endParaRPr lang="en-GB" altLang="en-US" sz="2000" dirty="0">
              <a:solidFill>
                <a:schemeClr val="accent2">
                  <a:lumMod val="75000"/>
                </a:scheme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53640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  <a:latin typeface="Helvetica" pitchFamily="34" charset="0"/>
                <a:cs typeface="Helvetica" pitchFamily="34" charset="0"/>
              </a:rPr>
              <a:t>“85% of firms either stable or growing...”</a:t>
            </a:r>
            <a:endParaRPr lang="en-GB" sz="2000" i="1" dirty="0">
              <a:solidFill>
                <a:schemeClr val="bg1">
                  <a:lumMod val="50000"/>
                </a:scheme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267744" y="1124744"/>
            <a:ext cx="488306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lang="en-GB" altLang="en-US" sz="1100" i="1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ea typeface="Calibri" pitchFamily="34" charset="0"/>
                <a:cs typeface="Helvetica" pitchFamily="34" charset="0"/>
              </a:rPr>
              <a:t>Which </a:t>
            </a:r>
            <a:r>
              <a:rPr lang="en-GB" altLang="en-US" sz="1100" i="1" dirty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ea typeface="Calibri" pitchFamily="34" charset="0"/>
                <a:cs typeface="Helvetica" pitchFamily="34" charset="0"/>
              </a:rPr>
              <a:t>of the following best describes the current position of your business?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412776"/>
            <a:ext cx="5472608" cy="445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 flipV="1">
            <a:off x="0" y="836712"/>
            <a:ext cx="914400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1052736"/>
            <a:ext cx="81867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buClrTx/>
              <a:buFontTx/>
              <a:buNone/>
            </a:pPr>
            <a:r>
              <a:rPr lang="en-GB" altLang="en-US" sz="2400" dirty="0" smtClean="0">
                <a:solidFill>
                  <a:schemeClr val="accent2">
                    <a:lumMod val="75000"/>
                  </a:schemeClr>
                </a:solidFill>
                <a:latin typeface="Helvetica" pitchFamily="34" charset="0"/>
                <a:cs typeface="Helvetica" pitchFamily="34" charset="0"/>
              </a:rPr>
              <a:t>Business position by location </a:t>
            </a:r>
            <a:endParaRPr lang="en-GB" altLang="en-US" sz="2400" dirty="0">
              <a:solidFill>
                <a:schemeClr val="accent2">
                  <a:lumMod val="75000"/>
                </a:scheme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87624" y="1700808"/>
            <a:ext cx="488306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lang="en-GB" altLang="en-US" sz="1100" i="1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ea typeface="Calibri" pitchFamily="34" charset="0"/>
                <a:cs typeface="Helvetica" pitchFamily="34" charset="0"/>
              </a:rPr>
              <a:t>Which </a:t>
            </a:r>
            <a:r>
              <a:rPr lang="en-GB" altLang="en-US" sz="1100" i="1" dirty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ea typeface="Calibri" pitchFamily="34" charset="0"/>
                <a:cs typeface="Helvetica" pitchFamily="34" charset="0"/>
              </a:rPr>
              <a:t>of the following best describes the current position of your business?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188640"/>
            <a:ext cx="71287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  <a:latin typeface="Helvetica" pitchFamily="34" charset="0"/>
                <a:cs typeface="Helvetica" pitchFamily="34" charset="0"/>
              </a:rPr>
              <a:t>“...growth is stronger in Ireland...”</a:t>
            </a:r>
            <a:endParaRPr lang="en-GB" sz="2000" i="1" dirty="0">
              <a:solidFill>
                <a:schemeClr val="bg1">
                  <a:lumMod val="50000"/>
                </a:schemeClr>
              </a:solidFill>
              <a:latin typeface="Helvetica" pitchFamily="34" charset="0"/>
              <a:cs typeface="Helvetica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0" y="836712"/>
            <a:ext cx="914400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060848"/>
            <a:ext cx="7010400" cy="317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>
          <a:xfrm>
            <a:off x="4932040" y="3789040"/>
            <a:ext cx="720080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2771800" y="3789040"/>
            <a:ext cx="720080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79512" y="1340768"/>
            <a:ext cx="81867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buClrTx/>
              <a:buFontTx/>
              <a:buNone/>
            </a:pPr>
            <a:r>
              <a:rPr lang="en-GB" altLang="en-US" sz="2400" dirty="0" smtClean="0">
                <a:solidFill>
                  <a:schemeClr val="accent6">
                    <a:lumMod val="50000"/>
                  </a:schemeClr>
                </a:solidFill>
                <a:latin typeface="Helvetica" pitchFamily="34" charset="0"/>
                <a:cs typeface="Helvetica" pitchFamily="34" charset="0"/>
              </a:rPr>
              <a:t>Business position by firm size</a:t>
            </a:r>
            <a:endParaRPr lang="en-GB" altLang="en-US" sz="2400" dirty="0">
              <a:solidFill>
                <a:schemeClr val="accent6">
                  <a:lumMod val="50000"/>
                </a:scheme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39552" y="1844824"/>
            <a:ext cx="488306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lang="en-GB" altLang="en-US" sz="1100" i="1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ea typeface="Calibri" pitchFamily="34" charset="0"/>
                <a:cs typeface="Helvetica" pitchFamily="34" charset="0"/>
              </a:rPr>
              <a:t>Which </a:t>
            </a:r>
            <a:r>
              <a:rPr lang="en-GB" altLang="en-US" sz="1100" i="1" dirty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ea typeface="Calibri" pitchFamily="34" charset="0"/>
                <a:cs typeface="Helvetica" pitchFamily="34" charset="0"/>
              </a:rPr>
              <a:t>of the following best describes the current position of your business?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7504" y="188640"/>
            <a:ext cx="71287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  <a:latin typeface="Helvetica" pitchFamily="34" charset="0"/>
                <a:cs typeface="Helvetica" pitchFamily="34" charset="0"/>
              </a:rPr>
              <a:t>“...larger firms continue to grow more rapidly...”</a:t>
            </a:r>
            <a:endParaRPr lang="en-GB" sz="2000" i="1" dirty="0">
              <a:solidFill>
                <a:schemeClr val="bg1">
                  <a:lumMod val="50000"/>
                </a:schemeClr>
              </a:solidFill>
              <a:latin typeface="Helvetica" pitchFamily="34" charset="0"/>
              <a:cs typeface="Helvetic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916832"/>
            <a:ext cx="7962900" cy="3761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 flipV="1">
            <a:off x="0" y="836712"/>
            <a:ext cx="914400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6444208" y="3573016"/>
            <a:ext cx="1512168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1052736"/>
            <a:ext cx="81867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buClrTx/>
              <a:buFontTx/>
              <a:buNone/>
            </a:pPr>
            <a:r>
              <a:rPr lang="en-GB" altLang="en-US" sz="2400" dirty="0" smtClean="0">
                <a:solidFill>
                  <a:schemeClr val="accent2">
                    <a:lumMod val="75000"/>
                  </a:schemeClr>
                </a:solidFill>
                <a:latin typeface="Helvetica" pitchFamily="34" charset="0"/>
                <a:cs typeface="Helvetica" pitchFamily="34" charset="0"/>
              </a:rPr>
              <a:t>Business position by sector</a:t>
            </a:r>
            <a:endParaRPr lang="en-GB" altLang="en-US" sz="2400" dirty="0">
              <a:solidFill>
                <a:schemeClr val="accent2">
                  <a:lumMod val="75000"/>
                </a:scheme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755576" y="1556792"/>
            <a:ext cx="488306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lang="en-GB" altLang="en-US" sz="1100" i="1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ea typeface="Calibri" pitchFamily="34" charset="0"/>
                <a:cs typeface="Helvetica" pitchFamily="34" charset="0"/>
              </a:rPr>
              <a:t>Which </a:t>
            </a:r>
            <a:r>
              <a:rPr lang="en-GB" altLang="en-US" sz="1100" i="1" dirty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ea typeface="Calibri" pitchFamily="34" charset="0"/>
                <a:cs typeface="Helvetica" pitchFamily="34" charset="0"/>
              </a:rPr>
              <a:t>of the following best describes the current position of your business?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396552" y="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  <a:latin typeface="Helvetica" pitchFamily="34" charset="0"/>
                <a:cs typeface="Helvetica" pitchFamily="34" charset="0"/>
              </a:rPr>
              <a:t>“...stability rather than growth in most sectors...retail and leisure outperforming...”</a:t>
            </a:r>
            <a:endParaRPr lang="en-GB" sz="2000" i="1" dirty="0">
              <a:solidFill>
                <a:schemeClr val="bg1">
                  <a:lumMod val="50000"/>
                </a:schemeClr>
              </a:solidFill>
              <a:latin typeface="Helvetica" pitchFamily="34" charset="0"/>
              <a:cs typeface="Helvetica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772816"/>
            <a:ext cx="6400800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7"/>
          <p:cNvSpPr/>
          <p:nvPr/>
        </p:nvSpPr>
        <p:spPr>
          <a:xfrm>
            <a:off x="4572000" y="3933056"/>
            <a:ext cx="3168352" cy="9361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1412776"/>
            <a:ext cx="88924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buClrTx/>
              <a:buFontTx/>
              <a:buNone/>
            </a:pPr>
            <a:r>
              <a:rPr lang="en-GB" altLang="en-US" sz="2400" dirty="0" smtClean="0">
                <a:solidFill>
                  <a:schemeClr val="accent2">
                    <a:lumMod val="75000"/>
                  </a:schemeClr>
                </a:solidFill>
                <a:latin typeface="Helvetica" pitchFamily="34" charset="0"/>
                <a:cs typeface="Helvetica" pitchFamily="34" charset="0"/>
              </a:rPr>
              <a:t>Business position by export activity</a:t>
            </a:r>
            <a:endParaRPr lang="en-GB" altLang="en-US" sz="2400" dirty="0">
              <a:solidFill>
                <a:schemeClr val="accent2">
                  <a:lumMod val="75000"/>
                </a:scheme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27584" y="1916832"/>
            <a:ext cx="488306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lang="en-GB" altLang="en-US" sz="1100" i="1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ea typeface="Calibri" pitchFamily="34" charset="0"/>
                <a:cs typeface="Helvetica" pitchFamily="34" charset="0"/>
              </a:rPr>
              <a:t>Which </a:t>
            </a:r>
            <a:r>
              <a:rPr lang="en-GB" altLang="en-US" sz="1100" i="1" dirty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ea typeface="Calibri" pitchFamily="34" charset="0"/>
                <a:cs typeface="Helvetica" pitchFamily="34" charset="0"/>
              </a:rPr>
              <a:t>of the following best describes the current position of your business?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8712968" cy="958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  <a:latin typeface="Helvetica" pitchFamily="34" charset="0"/>
                <a:cs typeface="Helvetica" pitchFamily="34" charset="0"/>
              </a:rPr>
              <a:t>“...business involved in cross-border trade or exporting off the island more likely to grow...”</a:t>
            </a:r>
            <a:endParaRPr lang="en-GB" sz="2000" i="1" dirty="0">
              <a:solidFill>
                <a:schemeClr val="bg1">
                  <a:lumMod val="50000"/>
                </a:schemeClr>
              </a:solidFill>
              <a:latin typeface="Helvetica" pitchFamily="34" charset="0"/>
              <a:cs typeface="Helvetica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204864"/>
            <a:ext cx="6995651" cy="3558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al 5"/>
          <p:cNvSpPr/>
          <p:nvPr/>
        </p:nvSpPr>
        <p:spPr>
          <a:xfrm>
            <a:off x="4716016" y="3068960"/>
            <a:ext cx="2664296" cy="9361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0" y="980728"/>
            <a:ext cx="914400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1412776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buClrTx/>
              <a:buFontTx/>
              <a:buNone/>
            </a:pPr>
            <a:r>
              <a:rPr lang="en-GB" altLang="en-US" sz="2400" dirty="0" smtClean="0">
                <a:solidFill>
                  <a:schemeClr val="accent2">
                    <a:lumMod val="75000"/>
                  </a:schemeClr>
                </a:solidFill>
                <a:latin typeface="Helvetica" pitchFamily="34" charset="0"/>
                <a:cs typeface="Helvetica" pitchFamily="34" charset="0"/>
              </a:rPr>
              <a:t>Business position by innovation activity</a:t>
            </a:r>
            <a:endParaRPr lang="en-GB" altLang="en-US" sz="2400" dirty="0">
              <a:solidFill>
                <a:schemeClr val="accent2">
                  <a:lumMod val="75000"/>
                </a:scheme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899592" y="1916832"/>
            <a:ext cx="488306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lang="en-GB" altLang="en-US" sz="1100" i="1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ea typeface="Calibri" pitchFamily="34" charset="0"/>
                <a:cs typeface="Helvetica" pitchFamily="34" charset="0"/>
              </a:rPr>
              <a:t>Which </a:t>
            </a:r>
            <a:r>
              <a:rPr lang="en-GB" altLang="en-US" sz="1100" i="1" dirty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ea typeface="Calibri" pitchFamily="34" charset="0"/>
                <a:cs typeface="Helvetica" pitchFamily="34" charset="0"/>
              </a:rPr>
              <a:t>of the following best describes the current position of your business?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9512" y="404664"/>
            <a:ext cx="87129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  <a:latin typeface="Helvetica" pitchFamily="34" charset="0"/>
                <a:cs typeface="Helvetica" pitchFamily="34" charset="0"/>
              </a:rPr>
              <a:t>“...similarly innovative businesses much more likely to grow...”</a:t>
            </a:r>
            <a:endParaRPr lang="en-GB" sz="2000" i="1" dirty="0">
              <a:solidFill>
                <a:schemeClr val="bg1">
                  <a:lumMod val="50000"/>
                </a:schemeClr>
              </a:solidFill>
              <a:latin typeface="Helvetica" pitchFamily="34" charset="0"/>
              <a:cs typeface="Helvetica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204864"/>
            <a:ext cx="693420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5436096" y="2348880"/>
            <a:ext cx="2448272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67544" y="1196752"/>
            <a:ext cx="511256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buClrTx/>
              <a:buFontTx/>
              <a:buNone/>
            </a:pPr>
            <a:r>
              <a:rPr lang="en-GB" altLang="en-US" sz="1100" i="1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ea typeface="Calibri" pitchFamily="34" charset="0"/>
                <a:cs typeface="Helvetica" pitchFamily="34" charset="0"/>
              </a:rPr>
              <a:t>Businesses (%) reporting </a:t>
            </a:r>
            <a:r>
              <a:rPr lang="en-GB" altLang="en-US" sz="1100" i="1" u="sng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ea typeface="Calibri" pitchFamily="34" charset="0"/>
                <a:cs typeface="Helvetica" pitchFamily="34" charset="0"/>
              </a:rPr>
              <a:t>an increase </a:t>
            </a:r>
            <a:r>
              <a:rPr lang="en-GB" altLang="en-US" sz="1100" i="1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ea typeface="Calibri" pitchFamily="34" charset="0"/>
                <a:cs typeface="Helvetica" pitchFamily="34" charset="0"/>
              </a:rPr>
              <a:t>in employment levels</a:t>
            </a:r>
            <a:endParaRPr lang="en-GB" altLang="en-US" sz="1100" i="1" dirty="0">
              <a:solidFill>
                <a:schemeClr val="bg1">
                  <a:lumMod val="65000"/>
                </a:schemeClr>
              </a:solidFill>
              <a:latin typeface="Helvetica" pitchFamily="34" charset="0"/>
              <a:ea typeface="Calibri" pitchFamily="34" charset="0"/>
              <a:cs typeface="Helvetica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7504" y="764704"/>
            <a:ext cx="50145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buClrTx/>
              <a:buFontTx/>
              <a:buNone/>
            </a:pPr>
            <a:r>
              <a:rPr lang="en-GB" altLang="en-US" sz="2400" dirty="0" smtClean="0">
                <a:solidFill>
                  <a:schemeClr val="accent2">
                    <a:lumMod val="75000"/>
                  </a:schemeClr>
                </a:solidFill>
                <a:latin typeface="Helvetica" pitchFamily="34" charset="0"/>
                <a:ea typeface="Calibri" pitchFamily="34" charset="0"/>
                <a:cs typeface="Helvetica" pitchFamily="34" charset="0"/>
              </a:rPr>
              <a:t>Businesses increasing employment</a:t>
            </a:r>
            <a:endParaRPr lang="en-GB" altLang="en-US" sz="2400" dirty="0">
              <a:solidFill>
                <a:schemeClr val="accent2">
                  <a:lumMod val="75000"/>
                </a:schemeClr>
              </a:solidFill>
              <a:latin typeface="Helvetica" pitchFamily="34" charset="0"/>
              <a:ea typeface="Calibri" pitchFamily="34" charset="0"/>
              <a:cs typeface="Helvetic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24128" y="1916832"/>
            <a:ext cx="4154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>
                <a:latin typeface="Helvetica" pitchFamily="34" charset="0"/>
                <a:cs typeface="Helvetica" pitchFamily="34" charset="0"/>
              </a:rPr>
              <a:t>13%</a:t>
            </a:r>
            <a:endParaRPr lang="en-GB" sz="9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84168" y="3068960"/>
            <a:ext cx="35137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 smtClean="0">
                <a:latin typeface="Helvetica" pitchFamily="34" charset="0"/>
                <a:cs typeface="Helvetica" pitchFamily="34" charset="0"/>
              </a:rPr>
              <a:t>8%</a:t>
            </a:r>
            <a:endParaRPr lang="en-GB" sz="9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88640"/>
            <a:ext cx="9144000" cy="50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</a:rPr>
              <a:t>“</a:t>
            </a: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  <a:latin typeface="Helvetica" pitchFamily="34" charset="0"/>
                <a:cs typeface="Helvetica" pitchFamily="34" charset="0"/>
              </a:rPr>
              <a:t>Slight fall from last quarter in numbers of firms increasing employment...”</a:t>
            </a:r>
            <a:endParaRPr lang="en-GB" sz="2000" i="1" dirty="0">
              <a:solidFill>
                <a:schemeClr val="bg1">
                  <a:lumMod val="50000"/>
                </a:schemeClr>
              </a:solidFill>
              <a:latin typeface="Helvetica" pitchFamily="34" charset="0"/>
              <a:cs typeface="Helvetica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84784"/>
            <a:ext cx="8424936" cy="447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67544" y="1412776"/>
            <a:ext cx="511256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>
              <a:buClrTx/>
              <a:buFontTx/>
              <a:buNone/>
            </a:pPr>
            <a:r>
              <a:rPr lang="en-GB" altLang="en-US" sz="1100" i="1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ea typeface="Calibri" pitchFamily="34" charset="0"/>
                <a:cs typeface="Helvetica" pitchFamily="34" charset="0"/>
              </a:rPr>
              <a:t>Businesses (%) reporting </a:t>
            </a:r>
            <a:r>
              <a:rPr lang="en-GB" altLang="en-US" sz="1100" i="1" u="sng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ea typeface="Calibri" pitchFamily="34" charset="0"/>
                <a:cs typeface="Helvetica" pitchFamily="34" charset="0"/>
              </a:rPr>
              <a:t>a decrease </a:t>
            </a:r>
            <a:r>
              <a:rPr lang="en-GB" altLang="en-US" sz="1100" i="1" dirty="0" smtClean="0">
                <a:solidFill>
                  <a:schemeClr val="bg1">
                    <a:lumMod val="65000"/>
                  </a:schemeClr>
                </a:solidFill>
                <a:latin typeface="Helvetica" pitchFamily="34" charset="0"/>
                <a:ea typeface="Calibri" pitchFamily="34" charset="0"/>
                <a:cs typeface="Helvetica" pitchFamily="34" charset="0"/>
              </a:rPr>
              <a:t>in employment levels</a:t>
            </a:r>
            <a:endParaRPr lang="en-GB" altLang="en-US" sz="1100" i="1" dirty="0">
              <a:solidFill>
                <a:schemeClr val="bg1">
                  <a:lumMod val="65000"/>
                </a:schemeClr>
              </a:solidFill>
              <a:latin typeface="Helvetica" pitchFamily="34" charset="0"/>
              <a:ea typeface="Calibri" pitchFamily="34" charset="0"/>
              <a:cs typeface="Helvetica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908720"/>
            <a:ext cx="51171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buClrTx/>
              <a:buFontTx/>
              <a:buNone/>
            </a:pPr>
            <a:r>
              <a:rPr lang="en-GB" altLang="en-US" sz="2400" dirty="0" smtClean="0">
                <a:solidFill>
                  <a:schemeClr val="accent2">
                    <a:lumMod val="75000"/>
                  </a:schemeClr>
                </a:solidFill>
                <a:latin typeface="Helvetica" pitchFamily="34" charset="0"/>
                <a:ea typeface="Calibri" pitchFamily="34" charset="0"/>
                <a:cs typeface="Helvetica" pitchFamily="34" charset="0"/>
              </a:rPr>
              <a:t>Businesses decreasing employment</a:t>
            </a:r>
            <a:endParaRPr lang="en-GB" altLang="en-US" sz="2400" dirty="0">
              <a:solidFill>
                <a:schemeClr val="accent2">
                  <a:lumMod val="75000"/>
                </a:schemeClr>
              </a:solidFill>
              <a:latin typeface="Helvetica" pitchFamily="34" charset="0"/>
              <a:ea typeface="Calibri" pitchFamily="34" charset="0"/>
              <a:cs typeface="Helvetic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0"/>
            <a:ext cx="8856984" cy="958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</a:rPr>
              <a:t>“</a:t>
            </a:r>
            <a:r>
              <a:rPr lang="en-GB" sz="2000" i="1" dirty="0" smtClean="0">
                <a:solidFill>
                  <a:schemeClr val="bg1">
                    <a:lumMod val="50000"/>
                  </a:schemeClr>
                </a:solidFill>
                <a:latin typeface="Helvetica" pitchFamily="34" charset="0"/>
                <a:cs typeface="Helvetica" pitchFamily="34" charset="0"/>
              </a:rPr>
              <a:t>...however, the long term trend in fewer firms cutting employment is continuing...”</a:t>
            </a:r>
            <a:endParaRPr lang="en-GB" sz="2000" i="1" dirty="0">
              <a:solidFill>
                <a:schemeClr val="bg1">
                  <a:lumMod val="50000"/>
                </a:schemeClr>
              </a:solidFill>
              <a:latin typeface="Helvetica" pitchFamily="34" charset="0"/>
              <a:cs typeface="Helvetic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00808"/>
            <a:ext cx="8460432" cy="4201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>
            <a:off x="0" y="98072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750</TotalTime>
  <Words>519</Words>
  <Application>Microsoft Office PowerPoint</Application>
  <PresentationFormat>On-screen Show (4:3)</PresentationFormat>
  <Paragraphs>58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Jani Lopez</dc:creator>
  <cp:lastModifiedBy>mchughe</cp:lastModifiedBy>
  <cp:revision>75</cp:revision>
  <dcterms:created xsi:type="dcterms:W3CDTF">2014-09-03T14:21:36Z</dcterms:created>
  <dcterms:modified xsi:type="dcterms:W3CDTF">2015-03-06T13:26:46Z</dcterms:modified>
</cp:coreProperties>
</file>