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1" r:id="rId12"/>
    <p:sldId id="274" r:id="rId13"/>
    <p:sldId id="270" r:id="rId14"/>
    <p:sldId id="272" r:id="rId15"/>
    <p:sldId id="276" r:id="rId16"/>
    <p:sldId id="25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31B"/>
    <a:srgbClr val="A5C92B"/>
    <a:srgbClr val="E9874A"/>
    <a:srgbClr val="D1613A"/>
    <a:srgbClr val="1CA1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4660"/>
  </p:normalViewPr>
  <p:slideViewPr>
    <p:cSldViewPr snapToGrid="0"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D6FCC-1653-4C43-AA51-F1AC4FD5A24D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7DC6635C-55B8-42C0-97BC-B6C69B84E2CE}">
      <dgm:prSet phldrT="[Text]" custT="1"/>
      <dgm:spPr/>
      <dgm:t>
        <a:bodyPr/>
        <a:lstStyle/>
        <a:p>
          <a:r>
            <a:rPr lang="en-GB" sz="1600" dirty="0" smtClean="0">
              <a:latin typeface="Helvetica" pitchFamily="34" charset="0"/>
              <a:cs typeface="Helvetica" pitchFamily="34" charset="0"/>
            </a:rPr>
            <a:t>Recovery is continuing with 88% of firms either stable or growing... </a:t>
          </a:r>
          <a:endParaRPr lang="en-GB" sz="1600" dirty="0">
            <a:latin typeface="Helvetica" pitchFamily="34" charset="0"/>
            <a:cs typeface="Helvetica" pitchFamily="34" charset="0"/>
          </a:endParaRPr>
        </a:p>
      </dgm:t>
    </dgm:pt>
    <dgm:pt modelId="{F2BDB439-45C8-4C32-AF5B-77A3BA18BDDD}" type="parTrans" cxnId="{B51DB345-1469-44D0-92C3-6900F5278ABC}">
      <dgm:prSet/>
      <dgm:spPr/>
      <dgm:t>
        <a:bodyPr/>
        <a:lstStyle/>
        <a:p>
          <a:endParaRPr lang="en-GB" sz="1600"/>
        </a:p>
      </dgm:t>
    </dgm:pt>
    <dgm:pt modelId="{4B1B68EE-5530-45EF-83A3-F723D005D14D}" type="sibTrans" cxnId="{B51DB345-1469-44D0-92C3-6900F5278ABC}">
      <dgm:prSet/>
      <dgm:spPr/>
      <dgm:t>
        <a:bodyPr/>
        <a:lstStyle/>
        <a:p>
          <a:endParaRPr lang="en-GB" sz="1600"/>
        </a:p>
      </dgm:t>
    </dgm:pt>
    <dgm:pt modelId="{0F08DC52-1F93-42F5-AE62-10D55277E9A6}">
      <dgm:prSet phldrT="[Text]" custT="1"/>
      <dgm:spPr/>
      <dgm:t>
        <a:bodyPr/>
        <a:lstStyle/>
        <a:p>
          <a:r>
            <a:rPr lang="en-GB" sz="1600" dirty="0" smtClean="0">
              <a:latin typeface="Helvetica "/>
            </a:rPr>
            <a:t>Recovery strongest in Ireland and among firms engaged in exporting or cross-border trade...</a:t>
          </a:r>
          <a:endParaRPr lang="en-GB" sz="1600" dirty="0">
            <a:latin typeface="Helvetica "/>
          </a:endParaRPr>
        </a:p>
      </dgm:t>
    </dgm:pt>
    <dgm:pt modelId="{C83D0ED6-541B-4E9E-B4A0-75D42A0CFBE9}" type="parTrans" cxnId="{736FACC3-A1B1-4C33-932A-5011B176DD4E}">
      <dgm:prSet/>
      <dgm:spPr/>
      <dgm:t>
        <a:bodyPr/>
        <a:lstStyle/>
        <a:p>
          <a:endParaRPr lang="en-GB" sz="1600"/>
        </a:p>
      </dgm:t>
    </dgm:pt>
    <dgm:pt modelId="{D90CB5BB-7D1E-4766-A0F8-671F67CA9768}" type="sibTrans" cxnId="{736FACC3-A1B1-4C33-932A-5011B176DD4E}">
      <dgm:prSet/>
      <dgm:spPr/>
      <dgm:t>
        <a:bodyPr/>
        <a:lstStyle/>
        <a:p>
          <a:endParaRPr lang="en-GB" sz="1600"/>
        </a:p>
      </dgm:t>
    </dgm:pt>
    <dgm:pt modelId="{5F9A05B6-42AA-476A-B314-7749E07E2FF2}">
      <dgm:prSet phldrT="[Text]" custT="1"/>
      <dgm:spPr/>
      <dgm:t>
        <a:bodyPr/>
        <a:lstStyle/>
        <a:p>
          <a:r>
            <a:rPr lang="en-GB" sz="1600" dirty="0" smtClean="0">
              <a:latin typeface="Helvetica "/>
            </a:rPr>
            <a:t>Notes of caution in the slight fall in the number of businesses reporting sales increases  and in the number of businesses increasing their level of cross-border trade...</a:t>
          </a:r>
          <a:endParaRPr lang="en-GB" sz="1600" dirty="0">
            <a:latin typeface="Helvetica "/>
          </a:endParaRPr>
        </a:p>
      </dgm:t>
    </dgm:pt>
    <dgm:pt modelId="{F0F98C3F-7727-46AA-B959-E588C302657F}" type="parTrans" cxnId="{D1F4C975-D9C7-4EA9-8C97-F2AF20D9AFA5}">
      <dgm:prSet/>
      <dgm:spPr/>
      <dgm:t>
        <a:bodyPr/>
        <a:lstStyle/>
        <a:p>
          <a:endParaRPr lang="en-GB" sz="1600"/>
        </a:p>
      </dgm:t>
    </dgm:pt>
    <dgm:pt modelId="{902F3AE6-6DA2-4865-9E52-F6FCC3EFBF30}" type="sibTrans" cxnId="{D1F4C975-D9C7-4EA9-8C97-F2AF20D9AFA5}">
      <dgm:prSet/>
      <dgm:spPr/>
      <dgm:t>
        <a:bodyPr/>
        <a:lstStyle/>
        <a:p>
          <a:endParaRPr lang="en-GB" sz="1600"/>
        </a:p>
      </dgm:t>
    </dgm:pt>
    <dgm:pt modelId="{2C2A86A0-135F-430F-80B9-BA734429649A}">
      <dgm:prSet custT="1"/>
      <dgm:spPr/>
      <dgm:t>
        <a:bodyPr/>
        <a:lstStyle/>
        <a:p>
          <a:r>
            <a:rPr lang="en-GB" sz="1600" dirty="0" smtClean="0">
              <a:latin typeface="Helvetica "/>
            </a:rPr>
            <a:t>...and in the sense that issue (excepting overheads) becoming less of a significant challenge over time.</a:t>
          </a:r>
          <a:endParaRPr lang="en-GB" sz="1600" dirty="0">
            <a:latin typeface="Helvetica "/>
          </a:endParaRPr>
        </a:p>
      </dgm:t>
    </dgm:pt>
    <dgm:pt modelId="{D27396A7-BF04-41F2-A284-80BA74BE4C30}" type="parTrans" cxnId="{11FBE942-A1AC-4B09-B0F9-8C3586EA8F3B}">
      <dgm:prSet/>
      <dgm:spPr/>
      <dgm:t>
        <a:bodyPr/>
        <a:lstStyle/>
        <a:p>
          <a:endParaRPr lang="en-GB" sz="1600"/>
        </a:p>
      </dgm:t>
    </dgm:pt>
    <dgm:pt modelId="{FA832CE9-D578-4326-9B49-1930944B97EA}" type="sibTrans" cxnId="{11FBE942-A1AC-4B09-B0F9-8C3586EA8F3B}">
      <dgm:prSet/>
      <dgm:spPr/>
      <dgm:t>
        <a:bodyPr/>
        <a:lstStyle/>
        <a:p>
          <a:endParaRPr lang="en-GB" sz="1600"/>
        </a:p>
      </dgm:t>
    </dgm:pt>
    <dgm:pt modelId="{6A55C3EB-C5CB-4FD6-845C-4EB4E27B0BA8}">
      <dgm:prSet phldrT="[Text]" custT="1"/>
      <dgm:spPr/>
      <dgm:t>
        <a:bodyPr/>
        <a:lstStyle/>
        <a:p>
          <a:r>
            <a:rPr lang="en-GB" sz="1600" dirty="0" smtClean="0">
              <a:latin typeface="Helvetica "/>
            </a:rPr>
            <a:t>Cautious optimism reflected in two thirds (68%) having plans to invest in the year ahead...</a:t>
          </a:r>
          <a:endParaRPr lang="en-GB" sz="1600" dirty="0">
            <a:latin typeface="Helvetica "/>
          </a:endParaRPr>
        </a:p>
      </dgm:t>
    </dgm:pt>
    <dgm:pt modelId="{DDDFD193-40AA-455C-ADA7-59EC46CD0D50}" type="parTrans" cxnId="{F634E44F-D033-410D-A5FF-F0AB8D560D09}">
      <dgm:prSet/>
      <dgm:spPr/>
      <dgm:t>
        <a:bodyPr/>
        <a:lstStyle/>
        <a:p>
          <a:endParaRPr lang="en-GB"/>
        </a:p>
      </dgm:t>
    </dgm:pt>
    <dgm:pt modelId="{CFE2D696-F95D-4A78-A52F-5860603D5F6C}" type="sibTrans" cxnId="{F634E44F-D033-410D-A5FF-F0AB8D560D09}">
      <dgm:prSet/>
      <dgm:spPr/>
      <dgm:t>
        <a:bodyPr/>
        <a:lstStyle/>
        <a:p>
          <a:endParaRPr lang="en-GB"/>
        </a:p>
      </dgm:t>
    </dgm:pt>
    <dgm:pt modelId="{FE48B0CD-CEA2-4B28-8726-AB7BEC3993B6}" type="pres">
      <dgm:prSet presAssocID="{D2ED6FCC-1653-4C43-AA51-F1AC4FD5A2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4734BC-FA4C-4D03-B38B-57391784B8F7}" type="pres">
      <dgm:prSet presAssocID="{7DC6635C-55B8-42C0-97BC-B6C69B84E2CE}" presName="parentLin" presStyleCnt="0"/>
      <dgm:spPr/>
    </dgm:pt>
    <dgm:pt modelId="{0496E5EE-3F2B-4E38-8E73-A6C24571D18F}" type="pres">
      <dgm:prSet presAssocID="{7DC6635C-55B8-42C0-97BC-B6C69B84E2CE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48B8C3AF-76A4-43F4-8BA7-1F4E49891CEA}" type="pres">
      <dgm:prSet presAssocID="{7DC6635C-55B8-42C0-97BC-B6C69B84E2CE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FE0B89-5A31-4D8B-B018-0135326F4A42}" type="pres">
      <dgm:prSet presAssocID="{7DC6635C-55B8-42C0-97BC-B6C69B84E2CE}" presName="negativeSpace" presStyleCnt="0"/>
      <dgm:spPr/>
    </dgm:pt>
    <dgm:pt modelId="{877E2CC8-7B94-41AB-B1CD-01467E1BBD42}" type="pres">
      <dgm:prSet presAssocID="{7DC6635C-55B8-42C0-97BC-B6C69B84E2CE}" presName="childText" presStyleLbl="conFgAcc1" presStyleIdx="0" presStyleCnt="5">
        <dgm:presLayoutVars>
          <dgm:bulletEnabled val="1"/>
        </dgm:presLayoutVars>
      </dgm:prSet>
      <dgm:spPr/>
    </dgm:pt>
    <dgm:pt modelId="{A5A0BC27-9054-4D64-AC10-DFC7162C6B34}" type="pres">
      <dgm:prSet presAssocID="{4B1B68EE-5530-45EF-83A3-F723D005D14D}" presName="spaceBetweenRectangles" presStyleCnt="0"/>
      <dgm:spPr/>
    </dgm:pt>
    <dgm:pt modelId="{15249DB5-E77A-4C13-8C8B-88E08FC0AB19}" type="pres">
      <dgm:prSet presAssocID="{0F08DC52-1F93-42F5-AE62-10D55277E9A6}" presName="parentLin" presStyleCnt="0"/>
      <dgm:spPr/>
    </dgm:pt>
    <dgm:pt modelId="{5A9622E2-39F1-440A-A77A-280E8658D085}" type="pres">
      <dgm:prSet presAssocID="{0F08DC52-1F93-42F5-AE62-10D55277E9A6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F6020D74-0FF6-4AD7-A54A-E3B35E19A301}" type="pres">
      <dgm:prSet presAssocID="{0F08DC52-1F93-42F5-AE62-10D55277E9A6}" presName="parentText" presStyleLbl="node1" presStyleIdx="1" presStyleCnt="5" custScaleX="142857" custScaleY="10877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EE02A-1392-4F7C-9146-B3174670CDFF}" type="pres">
      <dgm:prSet presAssocID="{0F08DC52-1F93-42F5-AE62-10D55277E9A6}" presName="negativeSpace" presStyleCnt="0"/>
      <dgm:spPr/>
    </dgm:pt>
    <dgm:pt modelId="{8C5FCCD9-E2C0-4B12-A913-3E952412B3EC}" type="pres">
      <dgm:prSet presAssocID="{0F08DC52-1F93-42F5-AE62-10D55277E9A6}" presName="childText" presStyleLbl="conFgAcc1" presStyleIdx="1" presStyleCnt="5">
        <dgm:presLayoutVars>
          <dgm:bulletEnabled val="1"/>
        </dgm:presLayoutVars>
      </dgm:prSet>
      <dgm:spPr/>
    </dgm:pt>
    <dgm:pt modelId="{A68B0E5F-3572-4936-9753-AE90F47BF235}" type="pres">
      <dgm:prSet presAssocID="{D90CB5BB-7D1E-4766-A0F8-671F67CA9768}" presName="spaceBetweenRectangles" presStyleCnt="0"/>
      <dgm:spPr/>
    </dgm:pt>
    <dgm:pt modelId="{50536F45-ECAB-43DC-A857-F9894521C519}" type="pres">
      <dgm:prSet presAssocID="{5F9A05B6-42AA-476A-B314-7749E07E2FF2}" presName="parentLin" presStyleCnt="0"/>
      <dgm:spPr/>
    </dgm:pt>
    <dgm:pt modelId="{7871F17F-830B-43E4-9CA4-C99701CFF134}" type="pres">
      <dgm:prSet presAssocID="{5F9A05B6-42AA-476A-B314-7749E07E2FF2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65AF1F94-E887-4522-ACA1-4D3E29468FA7}" type="pres">
      <dgm:prSet presAssocID="{5F9A05B6-42AA-476A-B314-7749E07E2FF2}" presName="parentText" presStyleLbl="node1" presStyleIdx="2" presStyleCnt="5" custScaleX="142857" custScaleY="164244" custLinFactNeighborX="-18940" custLinFactNeighborY="-766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C8904C-7DD7-4DE1-99F9-AF7BA5063F11}" type="pres">
      <dgm:prSet presAssocID="{5F9A05B6-42AA-476A-B314-7749E07E2FF2}" presName="negativeSpace" presStyleCnt="0"/>
      <dgm:spPr/>
    </dgm:pt>
    <dgm:pt modelId="{04ED1BCA-4B6D-4819-AD7B-C24BE2B030B9}" type="pres">
      <dgm:prSet presAssocID="{5F9A05B6-42AA-476A-B314-7749E07E2FF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8BF26-74A6-4E53-8795-840D73E90079}" type="pres">
      <dgm:prSet presAssocID="{902F3AE6-6DA2-4865-9E52-F6FCC3EFBF30}" presName="spaceBetweenRectangles" presStyleCnt="0"/>
      <dgm:spPr/>
    </dgm:pt>
    <dgm:pt modelId="{99D6CA6D-5A3A-48FC-8EDC-A4C4D39E3327}" type="pres">
      <dgm:prSet presAssocID="{6A55C3EB-C5CB-4FD6-845C-4EB4E27B0BA8}" presName="parentLin" presStyleCnt="0"/>
      <dgm:spPr/>
    </dgm:pt>
    <dgm:pt modelId="{97E4673C-8C43-4CAA-9838-2EE44DBB2F4F}" type="pres">
      <dgm:prSet presAssocID="{6A55C3EB-C5CB-4FD6-845C-4EB4E27B0BA8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9F2D6356-097F-40C5-9AB1-A99E7F884F2A}" type="pres">
      <dgm:prSet presAssocID="{6A55C3EB-C5CB-4FD6-845C-4EB4E27B0BA8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5441FF-BB2D-4C05-8E60-4E79D8684F7D}" type="pres">
      <dgm:prSet presAssocID="{6A55C3EB-C5CB-4FD6-845C-4EB4E27B0BA8}" presName="negativeSpace" presStyleCnt="0"/>
      <dgm:spPr/>
    </dgm:pt>
    <dgm:pt modelId="{571B0735-D390-46FC-974B-7D125F667449}" type="pres">
      <dgm:prSet presAssocID="{6A55C3EB-C5CB-4FD6-845C-4EB4E27B0BA8}" presName="childText" presStyleLbl="conFgAcc1" presStyleIdx="3" presStyleCnt="5">
        <dgm:presLayoutVars>
          <dgm:bulletEnabled val="1"/>
        </dgm:presLayoutVars>
      </dgm:prSet>
      <dgm:spPr/>
    </dgm:pt>
    <dgm:pt modelId="{024E91F5-2E45-4D9B-93BA-07722E5F6EE1}" type="pres">
      <dgm:prSet presAssocID="{CFE2D696-F95D-4A78-A52F-5860603D5F6C}" presName="spaceBetweenRectangles" presStyleCnt="0"/>
      <dgm:spPr/>
    </dgm:pt>
    <dgm:pt modelId="{246ED093-82C1-43D2-88FE-94C353340297}" type="pres">
      <dgm:prSet presAssocID="{2C2A86A0-135F-430F-80B9-BA734429649A}" presName="parentLin" presStyleCnt="0"/>
      <dgm:spPr/>
    </dgm:pt>
    <dgm:pt modelId="{6EAAB610-444C-452C-AEA8-21F8B8106996}" type="pres">
      <dgm:prSet presAssocID="{2C2A86A0-135F-430F-80B9-BA734429649A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22191786-B106-4978-8512-37E935E1F9EC}" type="pres">
      <dgm:prSet presAssocID="{2C2A86A0-135F-430F-80B9-BA734429649A}" presName="parentText" presStyleLbl="node1" presStyleIdx="4" presStyleCnt="5" custScaleX="142857" custScaleY="1373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895B0D-D0BB-4B7A-BA3B-776C8DD261DE}" type="pres">
      <dgm:prSet presAssocID="{2C2A86A0-135F-430F-80B9-BA734429649A}" presName="negativeSpace" presStyleCnt="0"/>
      <dgm:spPr/>
    </dgm:pt>
    <dgm:pt modelId="{4465C2D4-7924-46C8-9D7C-B8BAA2B9FE8F}" type="pres">
      <dgm:prSet presAssocID="{2C2A86A0-135F-430F-80B9-BA73442964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A3CA7D-4764-46B1-ADF2-D4F42E26BF24}" type="presOf" srcId="{0F08DC52-1F93-42F5-AE62-10D55277E9A6}" destId="{5A9622E2-39F1-440A-A77A-280E8658D085}" srcOrd="0" destOrd="0" presId="urn:microsoft.com/office/officeart/2005/8/layout/list1"/>
    <dgm:cxn modelId="{CD288DD6-6D57-4459-8FF0-4F1D1D5D5A03}" type="presOf" srcId="{5F9A05B6-42AA-476A-B314-7749E07E2FF2}" destId="{7871F17F-830B-43E4-9CA4-C99701CFF134}" srcOrd="0" destOrd="0" presId="urn:microsoft.com/office/officeart/2005/8/layout/list1"/>
    <dgm:cxn modelId="{11FBE942-A1AC-4B09-B0F9-8C3586EA8F3B}" srcId="{D2ED6FCC-1653-4C43-AA51-F1AC4FD5A24D}" destId="{2C2A86A0-135F-430F-80B9-BA734429649A}" srcOrd="4" destOrd="0" parTransId="{D27396A7-BF04-41F2-A284-80BA74BE4C30}" sibTransId="{FA832CE9-D578-4326-9B49-1930944B97EA}"/>
    <dgm:cxn modelId="{736FACC3-A1B1-4C33-932A-5011B176DD4E}" srcId="{D2ED6FCC-1653-4C43-AA51-F1AC4FD5A24D}" destId="{0F08DC52-1F93-42F5-AE62-10D55277E9A6}" srcOrd="1" destOrd="0" parTransId="{C83D0ED6-541B-4E9E-B4A0-75D42A0CFBE9}" sibTransId="{D90CB5BB-7D1E-4766-A0F8-671F67CA9768}"/>
    <dgm:cxn modelId="{F634E44F-D033-410D-A5FF-F0AB8D560D09}" srcId="{D2ED6FCC-1653-4C43-AA51-F1AC4FD5A24D}" destId="{6A55C3EB-C5CB-4FD6-845C-4EB4E27B0BA8}" srcOrd="3" destOrd="0" parTransId="{DDDFD193-40AA-455C-ADA7-59EC46CD0D50}" sibTransId="{CFE2D696-F95D-4A78-A52F-5860603D5F6C}"/>
    <dgm:cxn modelId="{9CD54A2A-58E0-40F5-8B37-640457854772}" type="presOf" srcId="{2C2A86A0-135F-430F-80B9-BA734429649A}" destId="{22191786-B106-4978-8512-37E935E1F9EC}" srcOrd="1" destOrd="0" presId="urn:microsoft.com/office/officeart/2005/8/layout/list1"/>
    <dgm:cxn modelId="{D1F4C975-D9C7-4EA9-8C97-F2AF20D9AFA5}" srcId="{D2ED6FCC-1653-4C43-AA51-F1AC4FD5A24D}" destId="{5F9A05B6-42AA-476A-B314-7749E07E2FF2}" srcOrd="2" destOrd="0" parTransId="{F0F98C3F-7727-46AA-B959-E588C302657F}" sibTransId="{902F3AE6-6DA2-4865-9E52-F6FCC3EFBF30}"/>
    <dgm:cxn modelId="{65590A46-DB8B-41A5-84FD-388BE00F0A99}" type="presOf" srcId="{7DC6635C-55B8-42C0-97BC-B6C69B84E2CE}" destId="{48B8C3AF-76A4-43F4-8BA7-1F4E49891CEA}" srcOrd="1" destOrd="0" presId="urn:microsoft.com/office/officeart/2005/8/layout/list1"/>
    <dgm:cxn modelId="{81B1CBA9-7EBE-4F9F-9FDF-65E749A4F381}" type="presOf" srcId="{7DC6635C-55B8-42C0-97BC-B6C69B84E2CE}" destId="{0496E5EE-3F2B-4E38-8E73-A6C24571D18F}" srcOrd="0" destOrd="0" presId="urn:microsoft.com/office/officeart/2005/8/layout/list1"/>
    <dgm:cxn modelId="{70470FAA-7748-4388-85AB-EE226E06D43B}" type="presOf" srcId="{0F08DC52-1F93-42F5-AE62-10D55277E9A6}" destId="{F6020D74-0FF6-4AD7-A54A-E3B35E19A301}" srcOrd="1" destOrd="0" presId="urn:microsoft.com/office/officeart/2005/8/layout/list1"/>
    <dgm:cxn modelId="{B51DB345-1469-44D0-92C3-6900F5278ABC}" srcId="{D2ED6FCC-1653-4C43-AA51-F1AC4FD5A24D}" destId="{7DC6635C-55B8-42C0-97BC-B6C69B84E2CE}" srcOrd="0" destOrd="0" parTransId="{F2BDB439-45C8-4C32-AF5B-77A3BA18BDDD}" sibTransId="{4B1B68EE-5530-45EF-83A3-F723D005D14D}"/>
    <dgm:cxn modelId="{5F0B7680-FBE3-4B35-8808-525C1669F379}" type="presOf" srcId="{6A55C3EB-C5CB-4FD6-845C-4EB4E27B0BA8}" destId="{97E4673C-8C43-4CAA-9838-2EE44DBB2F4F}" srcOrd="0" destOrd="0" presId="urn:microsoft.com/office/officeart/2005/8/layout/list1"/>
    <dgm:cxn modelId="{4750598A-9F61-4512-BDDA-21FD9F7E5FBF}" type="presOf" srcId="{D2ED6FCC-1653-4C43-AA51-F1AC4FD5A24D}" destId="{FE48B0CD-CEA2-4B28-8726-AB7BEC3993B6}" srcOrd="0" destOrd="0" presId="urn:microsoft.com/office/officeart/2005/8/layout/list1"/>
    <dgm:cxn modelId="{6ABBA627-695D-45CC-8151-DDAB01A696F3}" type="presOf" srcId="{6A55C3EB-C5CB-4FD6-845C-4EB4E27B0BA8}" destId="{9F2D6356-097F-40C5-9AB1-A99E7F884F2A}" srcOrd="1" destOrd="0" presId="urn:microsoft.com/office/officeart/2005/8/layout/list1"/>
    <dgm:cxn modelId="{75060CC1-D720-48A3-84C2-A214EF55F470}" type="presOf" srcId="{5F9A05B6-42AA-476A-B314-7749E07E2FF2}" destId="{65AF1F94-E887-4522-ACA1-4D3E29468FA7}" srcOrd="1" destOrd="0" presId="urn:microsoft.com/office/officeart/2005/8/layout/list1"/>
    <dgm:cxn modelId="{29104B6D-441B-4FAD-AF3F-4F26DC4C8384}" type="presOf" srcId="{2C2A86A0-135F-430F-80B9-BA734429649A}" destId="{6EAAB610-444C-452C-AEA8-21F8B8106996}" srcOrd="0" destOrd="0" presId="urn:microsoft.com/office/officeart/2005/8/layout/list1"/>
    <dgm:cxn modelId="{3817A022-AA77-4D3F-B9EE-9C9961487754}" type="presParOf" srcId="{FE48B0CD-CEA2-4B28-8726-AB7BEC3993B6}" destId="{5A4734BC-FA4C-4D03-B38B-57391784B8F7}" srcOrd="0" destOrd="0" presId="urn:microsoft.com/office/officeart/2005/8/layout/list1"/>
    <dgm:cxn modelId="{6541B63B-0905-44EC-8794-6A905661A844}" type="presParOf" srcId="{5A4734BC-FA4C-4D03-B38B-57391784B8F7}" destId="{0496E5EE-3F2B-4E38-8E73-A6C24571D18F}" srcOrd="0" destOrd="0" presId="urn:microsoft.com/office/officeart/2005/8/layout/list1"/>
    <dgm:cxn modelId="{78B79D8F-D439-424D-B35B-E632971AFBC7}" type="presParOf" srcId="{5A4734BC-FA4C-4D03-B38B-57391784B8F7}" destId="{48B8C3AF-76A4-43F4-8BA7-1F4E49891CEA}" srcOrd="1" destOrd="0" presId="urn:microsoft.com/office/officeart/2005/8/layout/list1"/>
    <dgm:cxn modelId="{6F5E6CEB-CA1C-445F-A54E-8EBA826FEB20}" type="presParOf" srcId="{FE48B0CD-CEA2-4B28-8726-AB7BEC3993B6}" destId="{C5FE0B89-5A31-4D8B-B018-0135326F4A42}" srcOrd="1" destOrd="0" presId="urn:microsoft.com/office/officeart/2005/8/layout/list1"/>
    <dgm:cxn modelId="{139B277A-F534-4BC2-9DC7-937E9C14FC01}" type="presParOf" srcId="{FE48B0CD-CEA2-4B28-8726-AB7BEC3993B6}" destId="{877E2CC8-7B94-41AB-B1CD-01467E1BBD42}" srcOrd="2" destOrd="0" presId="urn:microsoft.com/office/officeart/2005/8/layout/list1"/>
    <dgm:cxn modelId="{3A788BE8-A5DF-4D8D-8C72-1563FC189AC2}" type="presParOf" srcId="{FE48B0CD-CEA2-4B28-8726-AB7BEC3993B6}" destId="{A5A0BC27-9054-4D64-AC10-DFC7162C6B34}" srcOrd="3" destOrd="0" presId="urn:microsoft.com/office/officeart/2005/8/layout/list1"/>
    <dgm:cxn modelId="{D539372F-90A7-482A-91FF-49AE953AEFE3}" type="presParOf" srcId="{FE48B0CD-CEA2-4B28-8726-AB7BEC3993B6}" destId="{15249DB5-E77A-4C13-8C8B-88E08FC0AB19}" srcOrd="4" destOrd="0" presId="urn:microsoft.com/office/officeart/2005/8/layout/list1"/>
    <dgm:cxn modelId="{37DBCA5C-3E50-417F-AA52-F4EEAE90E64A}" type="presParOf" srcId="{15249DB5-E77A-4C13-8C8B-88E08FC0AB19}" destId="{5A9622E2-39F1-440A-A77A-280E8658D085}" srcOrd="0" destOrd="0" presId="urn:microsoft.com/office/officeart/2005/8/layout/list1"/>
    <dgm:cxn modelId="{C40D3864-E26A-4D62-91CE-99BC325B7C0F}" type="presParOf" srcId="{15249DB5-E77A-4C13-8C8B-88E08FC0AB19}" destId="{F6020D74-0FF6-4AD7-A54A-E3B35E19A301}" srcOrd="1" destOrd="0" presId="urn:microsoft.com/office/officeart/2005/8/layout/list1"/>
    <dgm:cxn modelId="{D65E3FE0-7BC7-4BE8-A1D5-1A5BA5566A4A}" type="presParOf" srcId="{FE48B0CD-CEA2-4B28-8726-AB7BEC3993B6}" destId="{608EE02A-1392-4F7C-9146-B3174670CDFF}" srcOrd="5" destOrd="0" presId="urn:microsoft.com/office/officeart/2005/8/layout/list1"/>
    <dgm:cxn modelId="{C0C60A98-B63F-4A6F-8595-8E19F64DCC0C}" type="presParOf" srcId="{FE48B0CD-CEA2-4B28-8726-AB7BEC3993B6}" destId="{8C5FCCD9-E2C0-4B12-A913-3E952412B3EC}" srcOrd="6" destOrd="0" presId="urn:microsoft.com/office/officeart/2005/8/layout/list1"/>
    <dgm:cxn modelId="{ABAD3849-BBCD-41C7-A09A-ED5790151728}" type="presParOf" srcId="{FE48B0CD-CEA2-4B28-8726-AB7BEC3993B6}" destId="{A68B0E5F-3572-4936-9753-AE90F47BF235}" srcOrd="7" destOrd="0" presId="urn:microsoft.com/office/officeart/2005/8/layout/list1"/>
    <dgm:cxn modelId="{9F494A47-C303-44D5-B6B5-960B75CFE7B6}" type="presParOf" srcId="{FE48B0CD-CEA2-4B28-8726-AB7BEC3993B6}" destId="{50536F45-ECAB-43DC-A857-F9894521C519}" srcOrd="8" destOrd="0" presId="urn:microsoft.com/office/officeart/2005/8/layout/list1"/>
    <dgm:cxn modelId="{9A1C5119-9C6A-4345-A99D-20B87831D25E}" type="presParOf" srcId="{50536F45-ECAB-43DC-A857-F9894521C519}" destId="{7871F17F-830B-43E4-9CA4-C99701CFF134}" srcOrd="0" destOrd="0" presId="urn:microsoft.com/office/officeart/2005/8/layout/list1"/>
    <dgm:cxn modelId="{28A5CA46-3E76-4A3E-B7C4-B88CE4978362}" type="presParOf" srcId="{50536F45-ECAB-43DC-A857-F9894521C519}" destId="{65AF1F94-E887-4522-ACA1-4D3E29468FA7}" srcOrd="1" destOrd="0" presId="urn:microsoft.com/office/officeart/2005/8/layout/list1"/>
    <dgm:cxn modelId="{523C9027-4E86-48EC-8311-5A7F271B0940}" type="presParOf" srcId="{FE48B0CD-CEA2-4B28-8726-AB7BEC3993B6}" destId="{45C8904C-7DD7-4DE1-99F9-AF7BA5063F11}" srcOrd="9" destOrd="0" presId="urn:microsoft.com/office/officeart/2005/8/layout/list1"/>
    <dgm:cxn modelId="{110AFABE-B25C-49F7-BBF6-09653D3F765A}" type="presParOf" srcId="{FE48B0CD-CEA2-4B28-8726-AB7BEC3993B6}" destId="{04ED1BCA-4B6D-4819-AD7B-C24BE2B030B9}" srcOrd="10" destOrd="0" presId="urn:microsoft.com/office/officeart/2005/8/layout/list1"/>
    <dgm:cxn modelId="{7F76FF04-F4C9-4749-9566-72B36A05B985}" type="presParOf" srcId="{FE48B0CD-CEA2-4B28-8726-AB7BEC3993B6}" destId="{23C8BF26-74A6-4E53-8795-840D73E90079}" srcOrd="11" destOrd="0" presId="urn:microsoft.com/office/officeart/2005/8/layout/list1"/>
    <dgm:cxn modelId="{4FC7F1A1-89BC-4AFD-A732-079CFB95EE5A}" type="presParOf" srcId="{FE48B0CD-CEA2-4B28-8726-AB7BEC3993B6}" destId="{99D6CA6D-5A3A-48FC-8EDC-A4C4D39E3327}" srcOrd="12" destOrd="0" presId="urn:microsoft.com/office/officeart/2005/8/layout/list1"/>
    <dgm:cxn modelId="{D4973043-1000-45FC-8199-6B34B48E2148}" type="presParOf" srcId="{99D6CA6D-5A3A-48FC-8EDC-A4C4D39E3327}" destId="{97E4673C-8C43-4CAA-9838-2EE44DBB2F4F}" srcOrd="0" destOrd="0" presId="urn:microsoft.com/office/officeart/2005/8/layout/list1"/>
    <dgm:cxn modelId="{54E26A24-9D66-49F4-86CB-061E3C952491}" type="presParOf" srcId="{99D6CA6D-5A3A-48FC-8EDC-A4C4D39E3327}" destId="{9F2D6356-097F-40C5-9AB1-A99E7F884F2A}" srcOrd="1" destOrd="0" presId="urn:microsoft.com/office/officeart/2005/8/layout/list1"/>
    <dgm:cxn modelId="{EF1BA203-E0F2-43ED-93EB-E10C812CC981}" type="presParOf" srcId="{FE48B0CD-CEA2-4B28-8726-AB7BEC3993B6}" destId="{BC5441FF-BB2D-4C05-8E60-4E79D8684F7D}" srcOrd="13" destOrd="0" presId="urn:microsoft.com/office/officeart/2005/8/layout/list1"/>
    <dgm:cxn modelId="{6D7B0CBA-69CE-46D6-8BEE-E9FD6F12D79A}" type="presParOf" srcId="{FE48B0CD-CEA2-4B28-8726-AB7BEC3993B6}" destId="{571B0735-D390-46FC-974B-7D125F667449}" srcOrd="14" destOrd="0" presId="urn:microsoft.com/office/officeart/2005/8/layout/list1"/>
    <dgm:cxn modelId="{86B95A65-81DB-4809-88F3-C07BAD54A883}" type="presParOf" srcId="{FE48B0CD-CEA2-4B28-8726-AB7BEC3993B6}" destId="{024E91F5-2E45-4D9B-93BA-07722E5F6EE1}" srcOrd="15" destOrd="0" presId="urn:microsoft.com/office/officeart/2005/8/layout/list1"/>
    <dgm:cxn modelId="{1D384149-D1F1-41EF-B6ED-888BFB09C8A9}" type="presParOf" srcId="{FE48B0CD-CEA2-4B28-8726-AB7BEC3993B6}" destId="{246ED093-82C1-43D2-88FE-94C353340297}" srcOrd="16" destOrd="0" presId="urn:microsoft.com/office/officeart/2005/8/layout/list1"/>
    <dgm:cxn modelId="{E46E60DE-43F2-4B19-8B2F-3BAB1988F4DC}" type="presParOf" srcId="{246ED093-82C1-43D2-88FE-94C353340297}" destId="{6EAAB610-444C-452C-AEA8-21F8B8106996}" srcOrd="0" destOrd="0" presId="urn:microsoft.com/office/officeart/2005/8/layout/list1"/>
    <dgm:cxn modelId="{D4B595C0-895D-4480-8194-1476ABADA05D}" type="presParOf" srcId="{246ED093-82C1-43D2-88FE-94C353340297}" destId="{22191786-B106-4978-8512-37E935E1F9EC}" srcOrd="1" destOrd="0" presId="urn:microsoft.com/office/officeart/2005/8/layout/list1"/>
    <dgm:cxn modelId="{56723B26-A86C-42AD-9E9A-7965624EC26D}" type="presParOf" srcId="{FE48B0CD-CEA2-4B28-8726-AB7BEC3993B6}" destId="{84895B0D-D0BB-4B7A-BA3B-776C8DD261DE}" srcOrd="17" destOrd="0" presId="urn:microsoft.com/office/officeart/2005/8/layout/list1"/>
    <dgm:cxn modelId="{D1DECAD9-2C68-4725-BBD1-8EA71BD12028}" type="presParOf" srcId="{FE48B0CD-CEA2-4B28-8726-AB7BEC3993B6}" destId="{4465C2D4-7924-46C8-9D7C-B8BAA2B9FE8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E2CC8-7B94-41AB-B1CD-01467E1BBD42}">
      <dsp:nvSpPr>
        <dsp:cNvPr id="0" name=""/>
        <dsp:cNvSpPr/>
      </dsp:nvSpPr>
      <dsp:spPr>
        <a:xfrm>
          <a:off x="0" y="256540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8C3AF-76A4-43F4-8BA7-1F4E49891CEA}">
      <dsp:nvSpPr>
        <dsp:cNvPr id="0" name=""/>
        <dsp:cNvSpPr/>
      </dsp:nvSpPr>
      <dsp:spPr>
        <a:xfrm>
          <a:off x="373664" y="20380"/>
          <a:ext cx="7473283" cy="47232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Helvetica" pitchFamily="34" charset="0"/>
              <a:cs typeface="Helvetica" pitchFamily="34" charset="0"/>
            </a:rPr>
            <a:t>Recovery is continuing with 88% of firms either stable or growing... </a:t>
          </a:r>
          <a:endParaRPr lang="en-GB" sz="1600" kern="1200" dirty="0">
            <a:latin typeface="Helvetica" pitchFamily="34" charset="0"/>
            <a:cs typeface="Helvetica" pitchFamily="34" charset="0"/>
          </a:endParaRPr>
        </a:p>
      </dsp:txBody>
      <dsp:txXfrm>
        <a:off x="373664" y="20380"/>
        <a:ext cx="7473283" cy="472320"/>
      </dsp:txXfrm>
    </dsp:sp>
    <dsp:sp modelId="{8C5FCCD9-E2C0-4B12-A913-3E952412B3EC}">
      <dsp:nvSpPr>
        <dsp:cNvPr id="0" name=""/>
        <dsp:cNvSpPr/>
      </dsp:nvSpPr>
      <dsp:spPr>
        <a:xfrm>
          <a:off x="0" y="1023732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14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20D74-0FF6-4AD7-A54A-E3B35E19A301}">
      <dsp:nvSpPr>
        <dsp:cNvPr id="0" name=""/>
        <dsp:cNvSpPr/>
      </dsp:nvSpPr>
      <dsp:spPr>
        <a:xfrm>
          <a:off x="373664" y="746140"/>
          <a:ext cx="7473283" cy="513751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145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Helvetica "/>
            </a:rPr>
            <a:t>Recovery strongest in Ireland and among firms engaged in exporting or cross-border trade...</a:t>
          </a:r>
          <a:endParaRPr lang="en-GB" sz="1600" kern="1200" dirty="0">
            <a:latin typeface="Helvetica "/>
          </a:endParaRPr>
        </a:p>
      </dsp:txBody>
      <dsp:txXfrm>
        <a:off x="373664" y="746140"/>
        <a:ext cx="7473283" cy="513751"/>
      </dsp:txXfrm>
    </dsp:sp>
    <dsp:sp modelId="{04ED1BCA-4B6D-4819-AD7B-C24BE2B030B9}">
      <dsp:nvSpPr>
        <dsp:cNvPr id="0" name=""/>
        <dsp:cNvSpPr/>
      </dsp:nvSpPr>
      <dsp:spPr>
        <a:xfrm>
          <a:off x="0" y="2052929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291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F1F94-E887-4522-ACA1-4D3E29468FA7}">
      <dsp:nvSpPr>
        <dsp:cNvPr id="0" name=""/>
        <dsp:cNvSpPr/>
      </dsp:nvSpPr>
      <dsp:spPr>
        <a:xfrm>
          <a:off x="302892" y="1477114"/>
          <a:ext cx="7473283" cy="77575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29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Helvetica "/>
            </a:rPr>
            <a:t>Notes of caution in the slight fall in the number of businesses reporting sales increases  and in the number of businesses increasing their level of cross-border trade...</a:t>
          </a:r>
          <a:endParaRPr lang="en-GB" sz="1600" kern="1200" dirty="0">
            <a:latin typeface="Helvetica "/>
          </a:endParaRPr>
        </a:p>
      </dsp:txBody>
      <dsp:txXfrm>
        <a:off x="302892" y="1477114"/>
        <a:ext cx="7473283" cy="775757"/>
      </dsp:txXfrm>
    </dsp:sp>
    <dsp:sp modelId="{571B0735-D390-46FC-974B-7D125F667449}">
      <dsp:nvSpPr>
        <dsp:cNvPr id="0" name=""/>
        <dsp:cNvSpPr/>
      </dsp:nvSpPr>
      <dsp:spPr>
        <a:xfrm>
          <a:off x="0" y="2778689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43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6356-097F-40C5-9AB1-A99E7F884F2A}">
      <dsp:nvSpPr>
        <dsp:cNvPr id="0" name=""/>
        <dsp:cNvSpPr/>
      </dsp:nvSpPr>
      <dsp:spPr>
        <a:xfrm>
          <a:off x="373664" y="2542529"/>
          <a:ext cx="7473283" cy="47232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43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Helvetica "/>
            </a:rPr>
            <a:t>Cautious optimism reflected in two thirds (68%) having plans to invest in the year ahead...</a:t>
          </a:r>
          <a:endParaRPr lang="en-GB" sz="1600" kern="1200" dirty="0">
            <a:latin typeface="Helvetica "/>
          </a:endParaRPr>
        </a:p>
      </dsp:txBody>
      <dsp:txXfrm>
        <a:off x="373664" y="2542529"/>
        <a:ext cx="7473283" cy="472320"/>
      </dsp:txXfrm>
    </dsp:sp>
    <dsp:sp modelId="{4465C2D4-7924-46C8-9D7C-B8BAA2B9FE8F}">
      <dsp:nvSpPr>
        <dsp:cNvPr id="0" name=""/>
        <dsp:cNvSpPr/>
      </dsp:nvSpPr>
      <dsp:spPr>
        <a:xfrm>
          <a:off x="0" y="3680875"/>
          <a:ext cx="78488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58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91786-B106-4978-8512-37E935E1F9EC}">
      <dsp:nvSpPr>
        <dsp:cNvPr id="0" name=""/>
        <dsp:cNvSpPr/>
      </dsp:nvSpPr>
      <dsp:spPr>
        <a:xfrm>
          <a:off x="373664" y="3268289"/>
          <a:ext cx="7473283" cy="648745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Helvetica "/>
            </a:rPr>
            <a:t>...and in the sense that issue (excepting overheads) becoming less of a significant challenge over time.</a:t>
          </a:r>
          <a:endParaRPr lang="en-GB" sz="1600" kern="1200" dirty="0">
            <a:latin typeface="Helvetica "/>
          </a:endParaRPr>
        </a:p>
      </dsp:txBody>
      <dsp:txXfrm>
        <a:off x="373664" y="3268289"/>
        <a:ext cx="7473283" cy="648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99028" y="1259468"/>
            <a:ext cx="5977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b="1" dirty="0">
                <a:solidFill>
                  <a:srgbClr val="A5C92B"/>
                </a:solidFill>
              </a:rPr>
              <a:t>Improve Your Business Intelligence</a:t>
            </a:r>
          </a:p>
        </p:txBody>
      </p:sp>
      <p:pic>
        <p:nvPicPr>
          <p:cNvPr id="4" name="Picture 3" descr="Biz Monitor PP #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98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91630" y="1743208"/>
            <a:ext cx="7772400" cy="1624643"/>
          </a:xfrm>
        </p:spPr>
        <p:txBody>
          <a:bodyPr anchor="t"/>
          <a:lstStyle>
            <a:lvl1pPr algn="l"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I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3614" y="3321757"/>
            <a:ext cx="6400800" cy="57291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I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0298" y="4077072"/>
            <a:ext cx="4041775" cy="457298"/>
          </a:xfrm>
        </p:spPr>
        <p:txBody>
          <a:bodyPr anchor="t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56442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4843-F0FD-5148-B20F-C196F00B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47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86933"/>
            <a:ext cx="7772400" cy="4114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00C-1051-C44F-9699-7E929E59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5168" y="257176"/>
            <a:ext cx="3365500" cy="684741"/>
          </a:xfrm>
        </p:spPr>
        <p:txBody>
          <a:bodyPr/>
          <a:lstStyle>
            <a:lvl1pPr>
              <a:defRPr sz="3200" b="1" spc="-1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Business Monitor</a:t>
            </a:r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213353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2CDD-9B18-C748-A5FC-21962AB1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68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168" y="257176"/>
            <a:ext cx="3365500" cy="684741"/>
          </a:xfrm>
        </p:spPr>
        <p:txBody>
          <a:bodyPr/>
          <a:lstStyle>
            <a:lvl1pPr>
              <a:defRPr sz="3200" b="1" spc="-1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Business Monitor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7867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1528-B27E-1648-9A8C-58942BA58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350894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TI Biz Monitor Q4-13 PP.pdf"/>
          <p:cNvPicPr>
            <a:picLocks noChangeAspect="1"/>
          </p:cNvPicPr>
          <p:nvPr userDrawn="1"/>
        </p:nvPicPr>
        <p:blipFill>
          <a:blip r:embed="rId2" cstate="print"/>
          <a:srcRect t="86753"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51520" y="6021288"/>
            <a:ext cx="8676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IE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Monitor </a:t>
            </a:r>
            <a:r>
              <a:rPr lang="en-IE" sz="3600" b="1" dirty="0">
                <a:solidFill>
                  <a:srgbClr val="F04732"/>
                </a:solidFill>
                <a:latin typeface="Arial" pitchFamily="34" charset="0"/>
                <a:cs typeface="Arial" pitchFamily="34" charset="0"/>
              </a:rPr>
              <a:t>Q4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599"/>
            <a:ext cx="7772400" cy="35073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C6F2-2766-3444-9E75-28FEC112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/>
              <a:t>Business Monitor</a:t>
            </a:r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231204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48BD-ADE9-3546-9451-1B279278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98501" y="3262844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736278" y="3923103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35940" y="3262844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262576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F62D-C831-0547-A383-DA02D4F59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103297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8" y="21383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98" y="27781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5523" y="21383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5523" y="27781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I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444F-6C0B-634A-AE06-131FCC68F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105636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9391-95CE-C447-8C93-9758D02D5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8067" y="1107016"/>
            <a:ext cx="7772400" cy="1143000"/>
          </a:xfrm>
        </p:spPr>
        <p:txBody>
          <a:bodyPr/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99942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E3A8-57F1-0741-9EC5-A005995F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19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2050"/>
            <a:ext cx="3008313" cy="922867"/>
          </a:xfrm>
        </p:spPr>
        <p:txBody>
          <a:bodyPr anchor="t"/>
          <a:lstStyle>
            <a:lvl1pPr algn="l">
              <a:defRPr sz="2000" b="1">
                <a:solidFill>
                  <a:srgbClr val="7F7F7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167"/>
            <a:ext cx="5111750" cy="4686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9500"/>
            <a:ext cx="3008313" cy="33549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23FA-5C00-8D4D-A2EC-FA7A4C87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75168" y="257176"/>
            <a:ext cx="3365500" cy="6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spc="-15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mtClean="0"/>
              <a:t>Business Monitor</a:t>
            </a:r>
            <a:endParaRPr lang="en-IE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12945" y="917435"/>
            <a:ext cx="8928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12607" y="257176"/>
            <a:ext cx="794811" cy="639762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xmlns="" val="365913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 Monitor Base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93594"/>
            <a:ext cx="9144000" cy="96440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8067" y="355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2193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8133" y="550333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C76E80-165A-7647-9229-7DCE62AEA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0" y="1298710"/>
            <a:ext cx="7772400" cy="1624643"/>
          </a:xfrm>
        </p:spPr>
        <p:txBody>
          <a:bodyPr/>
          <a:lstStyle/>
          <a:p>
            <a:r>
              <a:rPr lang="en-IE" sz="6600" spc="-300" dirty="0" smtClean="0"/>
              <a:t>Business Monitor</a:t>
            </a:r>
            <a:endParaRPr lang="en-IE" sz="6600" spc="-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566" y="2443730"/>
            <a:ext cx="4986636" cy="1620660"/>
          </a:xfrm>
        </p:spPr>
        <p:txBody>
          <a:bodyPr/>
          <a:lstStyle/>
          <a:p>
            <a:r>
              <a:rPr lang="en-IE" sz="6600" spc="-150" dirty="0" smtClean="0"/>
              <a:t>Q1 2</a:t>
            </a:r>
            <a:r>
              <a:rPr lang="en-IE" sz="6600" kern="100" spc="-960" dirty="0" smtClean="0"/>
              <a:t>0</a:t>
            </a:r>
            <a:r>
              <a:rPr lang="en-IE" sz="6600" spc="-750" dirty="0" smtClean="0"/>
              <a:t>1</a:t>
            </a:r>
            <a:r>
              <a:rPr lang="en-IE" sz="6600" spc="-150" dirty="0" smtClean="0"/>
              <a:t>5</a:t>
            </a:r>
            <a:endParaRPr lang="en-IE" sz="6600" spc="-150" dirty="0"/>
          </a:p>
        </p:txBody>
      </p:sp>
      <p:pic>
        <p:nvPicPr>
          <p:cNvPr id="5" name="Picture 4" descr="Dial Nee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3309">
            <a:off x="5779284" y="3142522"/>
            <a:ext cx="2380209" cy="23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1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276454"/>
            <a:ext cx="35283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 (%) reporting </a:t>
            </a:r>
            <a:r>
              <a:rPr lang="en-GB" altLang="en-US" sz="1100" i="1" u="sng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an increase </a:t>
            </a: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in sales</a:t>
            </a:r>
            <a:endParaRPr lang="en-GB" altLang="en-US" sz="1100" i="1" dirty="0">
              <a:solidFill>
                <a:schemeClr val="bg1">
                  <a:lumMod val="6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83671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Sales performance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“...sales performance has declined for second quarter in a row...”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566863"/>
            <a:ext cx="7848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276454"/>
            <a:ext cx="35283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 (%) reporting </a:t>
            </a:r>
            <a:r>
              <a:rPr lang="en-GB" altLang="en-US" sz="1100" i="1" u="sng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an increase </a:t>
            </a: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in sales</a:t>
            </a:r>
            <a:endParaRPr lang="en-GB" altLang="en-US" sz="1100" i="1" dirty="0">
              <a:solidFill>
                <a:schemeClr val="bg1">
                  <a:lumMod val="6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83671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Sales performance by exporters and other firms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878497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“...although sales performance of exporters outstripping non-exporters...”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581149"/>
            <a:ext cx="7467600" cy="412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“...however, a cause for concern in the number of businesses seeing a decline in their cross-border sales, due to exchange rate fluctuations...”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29" y="93196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Cross-border sales in last year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314450"/>
            <a:ext cx="6305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43024"/>
            <a:ext cx="5790821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933450"/>
            <a:ext cx="3105150" cy="315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05525" y="4229100"/>
            <a:ext cx="289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Exporters and businesses involved in cross-border trade are also twice as likely have investment plans for the following: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Upgrading IT systems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Increasing marketing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R&amp;D or product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96448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“...majority of firms have plans to invest in the next year, particularly exporters and cross-border traders...”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3387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Investment plans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“...recovery impacting on the challenges for businesses...”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3887"/>
            <a:ext cx="438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Key challenges for businesses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62" y="1707282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challenges faced by businesses continue to decline in importance.</a:t>
            </a:r>
          </a:p>
          <a:p>
            <a:pPr>
              <a:buClr>
                <a:schemeClr val="accent4"/>
              </a:buClr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Costs of business overheads (including wages) now the leading challenge.</a:t>
            </a:r>
          </a:p>
          <a:p>
            <a:pPr>
              <a:buClr>
                <a:schemeClr val="accent4"/>
              </a:buClr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Energy costs now affects a quarter of the number of businesses it did a year ago, showing the impact of lower fuel prices.</a:t>
            </a:r>
          </a:p>
          <a:p>
            <a:pPr>
              <a:buClr>
                <a:schemeClr val="accent4"/>
              </a:buClr>
            </a:pP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4"/>
              </a:buClr>
              <a:buFont typeface="Wingdings" pitchFamily="2" charset="2"/>
              <a:buChar char="q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exchange rate between sterling and the euro continues to grow in significance,  especially for exporters, but remains an issue for a small number of businesses.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942976"/>
            <a:ext cx="44291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11560" y="1196752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95536" y="18864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Conclusions...</a:t>
            </a:r>
            <a:endParaRPr lang="en-GB" sz="4000" dirty="0">
              <a:solidFill>
                <a:schemeClr val="bg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358" y="1001864"/>
            <a:ext cx="8186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0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</a:t>
            </a:r>
            <a:endParaRPr lang="en-GB" altLang="en-US" sz="20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72" y="254442"/>
            <a:ext cx="5364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“88% of firms either stable or growing...”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7744" y="1299672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23" y="1574802"/>
            <a:ext cx="5328741" cy="440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52736"/>
            <a:ext cx="8186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by location </a:t>
            </a:r>
            <a:endParaRPr lang="en-GB" altLang="en-US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4" y="1700808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88" y="276104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“...growth continues to be stronger in Ireland...”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756" y="2002155"/>
            <a:ext cx="70770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77155" y="3725430"/>
            <a:ext cx="72356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138775" y="3765186"/>
            <a:ext cx="72008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464" y="1054521"/>
            <a:ext cx="8186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6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by firm size</a:t>
            </a:r>
            <a:endParaRPr lang="en-GB" altLang="en-US" sz="2400" dirty="0">
              <a:solidFill>
                <a:schemeClr val="accent6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5454" y="1582431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3" y="188640"/>
            <a:ext cx="7947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“...growth in larger firms continues to be more rapid then in others...”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24" y="1935398"/>
            <a:ext cx="7829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667416" y="3220279"/>
            <a:ext cx="3153786" cy="8894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52736"/>
            <a:ext cx="8186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by sector</a:t>
            </a:r>
            <a:endParaRPr lang="en-GB" altLang="en-US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1517035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56795" y="-95416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“...growth in most sectors but retail and leisure lagging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this quarter...”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652" y="1732473"/>
            <a:ext cx="6391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083241" y="3845592"/>
            <a:ext cx="157013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78821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Business position by export activity</a:t>
            </a:r>
            <a:endParaRPr lang="en-GB" altLang="en-US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5536" y="1559024"/>
            <a:ext cx="48830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Which </a:t>
            </a:r>
            <a:r>
              <a:rPr lang="en-GB" altLang="en-US" sz="1100" i="1" dirty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of the following best describes the current position of your business?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“...businesses involved in cross-border trade or exporting off the island continue to be significantly more likely to grow...”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759" y="2008658"/>
            <a:ext cx="60864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636503" y="2735249"/>
            <a:ext cx="2664296" cy="9517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9836" y="1514804"/>
            <a:ext cx="5112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(%) reporting </a:t>
            </a:r>
            <a:r>
              <a:rPr lang="en-GB" altLang="en-US" sz="1100" i="1" u="sng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an increase </a:t>
            </a: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in employment levels</a:t>
            </a:r>
            <a:endParaRPr lang="en-GB" altLang="en-US" sz="1100" i="1" dirty="0">
              <a:solidFill>
                <a:schemeClr val="bg1">
                  <a:lumMod val="6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011195"/>
            <a:ext cx="5014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increasing employment</a:t>
            </a:r>
            <a:endParaRPr lang="en-GB" altLang="en-US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Small increase this quarter in the numbers of firms increasing employment...”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696" y="1730568"/>
            <a:ext cx="7406639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412776"/>
            <a:ext cx="5112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(%) reporting </a:t>
            </a:r>
            <a:r>
              <a:rPr lang="en-GB" altLang="en-US" sz="1100" i="1" u="sng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a decrease </a:t>
            </a:r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in employment levels</a:t>
            </a:r>
            <a:endParaRPr lang="en-GB" altLang="en-US" sz="1100" i="1" dirty="0">
              <a:solidFill>
                <a:schemeClr val="bg1">
                  <a:lumMod val="6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8720"/>
            <a:ext cx="5117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Businesses decreasing employment</a:t>
            </a:r>
            <a:endParaRPr lang="en-GB" altLang="en-US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87" y="17145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...and the long term trend in fewer firms cutting employment continues...”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57363"/>
            <a:ext cx="7447837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17104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ClrTx/>
              <a:buFontTx/>
              <a:buNone/>
            </a:pPr>
            <a:r>
              <a:rPr lang="en-GB" altLang="en-US" sz="240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Employment expectations</a:t>
            </a:r>
            <a:endParaRPr lang="en-GB" altLang="en-US" sz="2400" dirty="0">
              <a:solidFill>
                <a:schemeClr val="accent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8534" y="1372394"/>
            <a:ext cx="56845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GB" altLang="en-US" sz="1100" i="1" dirty="0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ea typeface="Calibri" pitchFamily="34" charset="0"/>
                <a:cs typeface="Helvetica" pitchFamily="34" charset="0"/>
              </a:rPr>
              <a:t>Do you expect the number of employees to increase or decrease in the next 12 months?</a:t>
            </a:r>
            <a:endParaRPr lang="en-GB" altLang="en-US" sz="1100" i="1" dirty="0">
              <a:solidFill>
                <a:schemeClr val="bg1">
                  <a:lumMod val="65000"/>
                </a:schemeClr>
              </a:solidFill>
              <a:latin typeface="Helvetica" pitchFamily="34" charset="0"/>
              <a:ea typeface="Calibri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712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“...growing number of rims expecting to increase employment, particularly exporters and larger firms...”</a:t>
            </a:r>
            <a:endParaRPr lang="en-GB" sz="2000" i="1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733549"/>
            <a:ext cx="83128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648472" y="2956198"/>
            <a:ext cx="3888432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557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Business Monitor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Elm House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McClean</dc:creator>
  <cp:lastModifiedBy>magennise</cp:lastModifiedBy>
  <cp:revision>88</cp:revision>
  <dcterms:created xsi:type="dcterms:W3CDTF">2013-06-27T15:46:31Z</dcterms:created>
  <dcterms:modified xsi:type="dcterms:W3CDTF">2015-05-12T09:49:44Z</dcterms:modified>
</cp:coreProperties>
</file>